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 id="2147484280" r:id="rId6"/>
    <p:sldMasterId id="2147484322" r:id="rId7"/>
    <p:sldMasterId id="2147484369" r:id="rId8"/>
    <p:sldMasterId id="2147484526" r:id="rId9"/>
    <p:sldMasterId id="2147484544" r:id="rId10"/>
  </p:sldMasterIdLst>
  <p:notesMasterIdLst>
    <p:notesMasterId r:id="rId38"/>
  </p:notesMasterIdLst>
  <p:handoutMasterIdLst>
    <p:handoutMasterId r:id="rId39"/>
  </p:handoutMasterIdLst>
  <p:sldIdLst>
    <p:sldId id="1399" r:id="rId11"/>
    <p:sldId id="1393" r:id="rId12"/>
    <p:sldId id="1146" r:id="rId13"/>
    <p:sldId id="1069" r:id="rId14"/>
    <p:sldId id="1084" r:id="rId15"/>
    <p:sldId id="1376" r:id="rId16"/>
    <p:sldId id="1366" r:id="rId17"/>
    <p:sldId id="1369" r:id="rId18"/>
    <p:sldId id="1375" r:id="rId19"/>
    <p:sldId id="1377" r:id="rId20"/>
    <p:sldId id="1394" r:id="rId21"/>
    <p:sldId id="1094" r:id="rId22"/>
    <p:sldId id="1383" r:id="rId23"/>
    <p:sldId id="1384" r:id="rId24"/>
    <p:sldId id="1390" r:id="rId25"/>
    <p:sldId id="1396" r:id="rId26"/>
    <p:sldId id="1388" r:id="rId27"/>
    <p:sldId id="1395" r:id="rId28"/>
    <p:sldId id="1389" r:id="rId29"/>
    <p:sldId id="1397" r:id="rId30"/>
    <p:sldId id="1381" r:id="rId31"/>
    <p:sldId id="1380" r:id="rId32"/>
    <p:sldId id="1379" r:id="rId33"/>
    <p:sldId id="1378" r:id="rId34"/>
    <p:sldId id="1391" r:id="rId35"/>
    <p:sldId id="1398" r:id="rId36"/>
    <p:sldId id="1126" r:id="rId37"/>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6AFCFF-B84A-47CD-A000-7F76BE2B2E28}">
          <p14:sldIdLst>
            <p14:sldId id="1399"/>
            <p14:sldId id="1393"/>
            <p14:sldId id="1146"/>
            <p14:sldId id="1069"/>
          </p14:sldIdLst>
        </p14:section>
        <p14:section name="Administrators" id="{80D6AF6B-2D39-480B-874E-D1758ECAB1DD}">
          <p14:sldIdLst>
            <p14:sldId id="1084"/>
            <p14:sldId id="1376"/>
            <p14:sldId id="1366"/>
            <p14:sldId id="1369"/>
            <p14:sldId id="1375"/>
            <p14:sldId id="1377"/>
            <p14:sldId id="1394"/>
          </p14:sldIdLst>
        </p14:section>
        <p14:section name="Developers" id="{0B2F8239-FE1A-47FD-842C-6FF3CCC37721}">
          <p14:sldIdLst>
            <p14:sldId id="1094"/>
            <p14:sldId id="1383"/>
            <p14:sldId id="1384"/>
            <p14:sldId id="1390"/>
            <p14:sldId id="1396"/>
            <p14:sldId id="1388"/>
            <p14:sldId id="1395"/>
          </p14:sldIdLst>
        </p14:section>
        <p14:section name="Director's cut…" id="{ACCA0DA0-0A71-40F0-8138-0345B98AC76E}">
          <p14:sldIdLst>
            <p14:sldId id="1389"/>
            <p14:sldId id="1397"/>
            <p14:sldId id="1381"/>
            <p14:sldId id="1380"/>
            <p14:sldId id="1379"/>
            <p14:sldId id="1378"/>
            <p14:sldId id="1391"/>
          </p14:sldIdLst>
        </p14:section>
        <p14:section name="Thanks" id="{49C090E2-FEBF-43B7-98DB-75359AB0F5EE}">
          <p14:sldIdLst>
            <p14:sldId id="1398"/>
            <p14:sldId id="1126"/>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 id="2" name="Ganesh Krishnamurthi" initials="GK" lastIdx="11" clrIdx="2">
    <p:extLst>
      <p:ext uri="{19B8F6BF-5375-455C-9EA6-DF929625EA0E}">
        <p15:presenceInfo xmlns:p15="http://schemas.microsoft.com/office/powerpoint/2012/main" userId="S-1-5-21-2127521184-1604012920-1887927527-2648702" providerId="AD"/>
      </p:ext>
    </p:extLst>
  </p:cmAuthor>
  <p:cmAuthor id="3" name="Anurag Dalmia" initials="AD" lastIdx="6" clrIdx="3">
    <p:extLst>
      <p:ext uri="{19B8F6BF-5375-455C-9EA6-DF929625EA0E}">
        <p15:presenceInfo xmlns:p15="http://schemas.microsoft.com/office/powerpoint/2012/main" userId="S-1-5-21-2146773085-903363285-719344707-1557569" providerId="AD"/>
      </p:ext>
    </p:extLst>
  </p:cmAuthor>
  <p:cmAuthor id="4" name="Sandro Pereira" initials="SP" lastIdx="1" clrIdx="4">
    <p:extLst>
      <p:ext uri="{19B8F6BF-5375-455C-9EA6-DF929625EA0E}">
        <p15:presenceInfo xmlns:p15="http://schemas.microsoft.com/office/powerpoint/2012/main" userId="2916a531e35306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3567"/>
    <a:srgbClr val="CC00CC"/>
    <a:srgbClr val="282828"/>
    <a:srgbClr val="283535"/>
    <a:srgbClr val="1E1E1E"/>
    <a:srgbClr val="0072C6"/>
    <a:srgbClr val="000000"/>
    <a:srgbClr val="A6D79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8" autoAdjust="0"/>
    <p:restoredTop sz="84740" autoAdjust="0"/>
  </p:normalViewPr>
  <p:slideViewPr>
    <p:cSldViewPr>
      <p:cViewPr varScale="1">
        <p:scale>
          <a:sx n="62" d="100"/>
          <a:sy n="62" d="100"/>
        </p:scale>
        <p:origin x="690" y="84"/>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howGuides="1">
      <p:cViewPr>
        <p:scale>
          <a:sx n="100" d="100"/>
          <a:sy n="100" d="100"/>
        </p:scale>
        <p:origin x="1890" y="-118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t>6/15/2015</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6/15/2015</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Good morning…. Nice to see some familiar faces again and plenty of new ones…</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It is a pleasure to be here for the third consecutive year and see that this event is bigger and better every year</a:t>
            </a:r>
          </a:p>
          <a:p>
            <a:endParaRPr lang="pt-PT"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I will not take too much time presenting myself, the time is short I will only have 30 minutes so I will try to go quickly</a:t>
            </a:r>
            <a:r>
              <a:rPr lang="pt-PT" sz="900" kern="1200" dirty="0" smtClean="0">
                <a:solidFill>
                  <a:schemeClr val="tx1"/>
                </a:solidFill>
                <a:effectLst/>
                <a:latin typeface="Segoe UI Light" pitchFamily="34" charset="0"/>
                <a:ea typeface="+mn-ea"/>
                <a:cs typeface="+mn-cs"/>
              </a:rPr>
              <a:t>,</a:t>
            </a:r>
            <a:r>
              <a:rPr lang="pt-PT"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I think most of you already know me, if not you will have access soon to this slides.  </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My name is Sandro Pereira and I’m working as a BizTalk Consultant at DevScope in Portugal an amazing company and I’m a Microsoft Integration MVP since 2011</a:t>
            </a:r>
            <a:endParaRPr lang="pt-PT" sz="900" kern="1200" dirty="0" smtClean="0">
              <a:solidFill>
                <a:schemeClr val="tx1"/>
              </a:solidFill>
              <a:effectLst/>
              <a:latin typeface="Segoe UI Light" pitchFamily="34" charset="0"/>
              <a:ea typeface="+mn-ea"/>
              <a:cs typeface="+mn-cs"/>
            </a:endParaRPr>
          </a:p>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58A610-1E6A-4304-BC05-570DCBF01AA5}"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232125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168101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It is for these type of person… </a:t>
            </a:r>
            <a:r>
              <a:rPr lang="en-US" sz="900" i="0" kern="1200" noProof="0" dirty="0" smtClean="0">
                <a:solidFill>
                  <a:schemeClr val="tx1"/>
                </a:solidFill>
                <a:effectLst/>
                <a:latin typeface="Segoe UI Light" pitchFamily="34" charset="0"/>
                <a:ea typeface="+mn-ea"/>
                <a:cs typeface="+mn-cs"/>
              </a:rPr>
              <a:t>thinking in </a:t>
            </a:r>
            <a:r>
              <a:rPr lang="en-US" sz="900" i="0" kern="1200" noProof="0" dirty="0" err="1" smtClean="0">
                <a:solidFill>
                  <a:schemeClr val="tx1"/>
                </a:solidFill>
                <a:effectLst/>
                <a:latin typeface="Segoe UI Light" pitchFamily="34" charset="0"/>
                <a:ea typeface="+mn-ea"/>
                <a:cs typeface="+mn-cs"/>
              </a:rPr>
              <a:t>debatching</a:t>
            </a:r>
            <a:r>
              <a:rPr lang="en-US" sz="900" i="0" kern="1200" noProof="0" dirty="0" smtClean="0">
                <a:solidFill>
                  <a:schemeClr val="tx1"/>
                </a:solidFill>
                <a:effectLst/>
                <a:latin typeface="Segoe UI Light" pitchFamily="34" charset="0"/>
                <a:ea typeface="+mn-ea"/>
                <a:cs typeface="+mn-cs"/>
              </a:rPr>
              <a:t> mode and in unrecoverable interchange mode too</a:t>
            </a:r>
          </a:p>
          <a:p>
            <a:pPr marL="0" marR="0" indent="0" algn="l" defTabSz="932742" rtl="0" eaLnBrk="1" fontAlgn="auto" latinLnBrk="0" hangingPunct="1">
              <a:lnSpc>
                <a:spcPct val="90000"/>
              </a:lnSpc>
              <a:spcBef>
                <a:spcPts val="0"/>
              </a:spcBef>
              <a:spcAft>
                <a:spcPts val="340"/>
              </a:spcAft>
              <a:buClrTx/>
              <a:buSzTx/>
              <a:buFontTx/>
              <a:buNone/>
              <a:tabLst/>
              <a:defRPr/>
            </a:pPr>
            <a:endParaRPr lang="pt-PT" sz="900" i="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269FA8-3D99-47C8-AC1E-49A10DD380D3}" type="datetime1">
              <a:rPr lang="en-US" smtClean="0"/>
              <a:t>6/15/2015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1586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What developers</a:t>
            </a:r>
            <a:r>
              <a:rPr lang="en-US" sz="900" kern="1200" dirty="0" smtClean="0">
                <a:solidFill>
                  <a:schemeClr val="tx1"/>
                </a:solidFill>
                <a:effectLst/>
                <a:latin typeface="Segoe UI Light" pitchFamily="34" charset="0"/>
                <a:ea typeface="+mn-ea"/>
                <a:cs typeface="+mn-cs"/>
              </a:rPr>
              <a:t> normally do?</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Create an Envelope Schema</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Create a Schema</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smtClean="0">
                <a:solidFill>
                  <a:schemeClr val="tx1"/>
                </a:solidFill>
                <a:effectLst/>
                <a:latin typeface="Segoe UI Light" pitchFamily="34" charset="0"/>
                <a:ea typeface="+mn-ea"/>
                <a:cs typeface="+mn-cs"/>
              </a:rPr>
              <a:t>Create a Custom pipeline </a:t>
            </a:r>
            <a:r>
              <a:rPr lang="en-US" sz="900" kern="1200" dirty="0" smtClean="0">
                <a:solidFill>
                  <a:schemeClr val="tx1"/>
                </a:solidFill>
                <a:effectLst/>
                <a:latin typeface="Segoe UI Light" pitchFamily="34" charset="0"/>
                <a:ea typeface="+mn-ea"/>
                <a:cs typeface="+mn-cs"/>
              </a:rPr>
              <a:t>that is usually a replica of </a:t>
            </a:r>
            <a:r>
              <a:rPr lang="en-US" sz="900" kern="1200" dirty="0" err="1" smtClean="0">
                <a:solidFill>
                  <a:schemeClr val="tx1"/>
                </a:solidFill>
                <a:effectLst/>
                <a:latin typeface="Segoe UI Light" pitchFamily="34" charset="0"/>
                <a:ea typeface="+mn-ea"/>
                <a:cs typeface="+mn-cs"/>
              </a:rPr>
              <a:t>XMLReceive</a:t>
            </a:r>
            <a:r>
              <a:rPr lang="en-US" sz="900" kern="1200" dirty="0" smtClean="0">
                <a:solidFill>
                  <a:schemeClr val="tx1"/>
                </a:solidFill>
                <a:effectLst/>
                <a:latin typeface="Segoe UI Light" pitchFamily="34" charset="0"/>
                <a:ea typeface="+mn-ea"/>
                <a:cs typeface="+mn-cs"/>
              </a:rPr>
              <a:t> pipeline </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important question here is: </a:t>
            </a:r>
            <a:r>
              <a:rPr lang="en-US" sz="900" b="1" kern="1200" dirty="0" smtClean="0">
                <a:solidFill>
                  <a:schemeClr val="tx1"/>
                </a:solidFill>
                <a:effectLst/>
                <a:latin typeface="Segoe UI Light" pitchFamily="34" charset="0"/>
                <a:ea typeface="+mn-ea"/>
                <a:cs typeface="+mn-cs"/>
              </a:rPr>
              <a:t>Do I really need</a:t>
            </a:r>
            <a:r>
              <a:rPr lang="en-US" sz="900" kern="1200" dirty="0" smtClean="0">
                <a:solidFill>
                  <a:schemeClr val="tx1"/>
                </a:solidFill>
                <a:effectLst/>
                <a:latin typeface="Segoe UI Light" pitchFamily="34" charset="0"/>
                <a:ea typeface="+mn-ea"/>
                <a:cs typeface="+mn-cs"/>
              </a:rPr>
              <a:t> to do all of this? Is there any other way?</a:t>
            </a:r>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Normally </a:t>
            </a:r>
            <a:r>
              <a:rPr lang="en-US" sz="900" b="1" kern="1200" dirty="0" smtClean="0">
                <a:solidFill>
                  <a:schemeClr val="tx1"/>
                </a:solidFill>
                <a:effectLst/>
                <a:latin typeface="Segoe UI Light" pitchFamily="34" charset="0"/>
                <a:ea typeface="+mn-ea"/>
                <a:cs typeface="+mn-cs"/>
              </a:rPr>
              <a:t>you don’t need to create a custom pipeline</a:t>
            </a:r>
            <a:r>
              <a:rPr lang="en-US" sz="900" kern="1200" dirty="0" smtClean="0">
                <a:solidFill>
                  <a:schemeClr val="tx1"/>
                </a:solidFill>
                <a:effectLst/>
                <a:latin typeface="Segoe UI Light" pitchFamily="34" charset="0"/>
                <a:ea typeface="+mn-ea"/>
                <a:cs typeface="+mn-cs"/>
              </a:rPr>
              <a:t> to accomplish this.</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standard </a:t>
            </a:r>
            <a:r>
              <a:rPr lang="en-US" sz="900" kern="1200" dirty="0" err="1" smtClean="0">
                <a:solidFill>
                  <a:schemeClr val="tx1"/>
                </a:solidFill>
                <a:effectLst/>
                <a:latin typeface="Segoe UI Light" pitchFamily="34" charset="0"/>
                <a:ea typeface="+mn-ea"/>
                <a:cs typeface="+mn-cs"/>
              </a:rPr>
              <a:t>XMLReceive</a:t>
            </a:r>
            <a:r>
              <a:rPr lang="en-US" sz="900" kern="1200" dirty="0" smtClean="0">
                <a:solidFill>
                  <a:schemeClr val="tx1"/>
                </a:solidFill>
                <a:effectLst/>
                <a:latin typeface="Segoe UI Light" pitchFamily="34" charset="0"/>
                <a:ea typeface="+mn-ea"/>
                <a:cs typeface="+mn-cs"/>
              </a:rPr>
              <a:t> pipeline will perform this task is for you:</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just need to define the envelope and the Body XPath property</a:t>
            </a:r>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And you already did that! So you don’t need to developer additional artifacts</a:t>
            </a:r>
            <a:endParaRPr lang="pt-PT" sz="900" kern="1200" dirty="0" smtClean="0">
              <a:solidFill>
                <a:schemeClr val="tx1"/>
              </a:solidFill>
              <a:effectLst/>
              <a:latin typeface="Segoe UI Light" pitchFamily="34" charset="0"/>
              <a:ea typeface="+mn-ea"/>
              <a:cs typeface="+mn-cs"/>
            </a:endParaRPr>
          </a:p>
          <a:p>
            <a:endParaRPr lang="en-US" sz="900" b="1"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Important</a:t>
            </a:r>
            <a:r>
              <a:rPr lang="en-US" sz="900" kern="1200" dirty="0" smtClean="0">
                <a:solidFill>
                  <a:schemeClr val="tx1"/>
                </a:solidFill>
                <a:effectLst/>
                <a:latin typeface="Segoe UI Light" pitchFamily="34" charset="0"/>
                <a:ea typeface="+mn-ea"/>
                <a:cs typeface="+mn-cs"/>
              </a:rPr>
              <a:t> considerations</a:t>
            </a:r>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When Debatching messages, </a:t>
            </a:r>
            <a:r>
              <a:rPr lang="en-US" sz="900" b="1" kern="1200" dirty="0" smtClean="0">
                <a:solidFill>
                  <a:schemeClr val="tx1"/>
                </a:solidFill>
                <a:effectLst/>
                <a:latin typeface="Segoe UI Light" pitchFamily="34" charset="0"/>
                <a:ea typeface="+mn-ea"/>
                <a:cs typeface="+mn-cs"/>
              </a:rPr>
              <a:t>Recoverable Interchange Processing</a:t>
            </a:r>
            <a:r>
              <a:rPr lang="en-US" sz="900" kern="1200" dirty="0" smtClean="0">
                <a:solidFill>
                  <a:schemeClr val="tx1"/>
                </a:solidFill>
                <a:effectLst/>
                <a:latin typeface="Segoe UI Light" pitchFamily="34" charset="0"/>
                <a:ea typeface="+mn-ea"/>
                <a:cs typeface="+mn-cs"/>
              </a:rPr>
              <a:t> is an important feature it will allow you to process completely even if one or more messages in the interchange fail at the following stages/phases: </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Disassembly stage of a receive pipeline</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XML validation stage of a receive pipeline</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Map execution phase of a receive port</a:t>
            </a:r>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We will see this in more details in the upcoming demos</a:t>
            </a:r>
            <a:endParaRPr lang="pt-PT" sz="900" kern="1200" dirty="0" smtClean="0">
              <a:solidFill>
                <a:schemeClr val="tx1"/>
              </a:solidFill>
              <a:effectLst/>
              <a:latin typeface="Segoe UI Light" pitchFamily="34" charset="0"/>
              <a:ea typeface="+mn-ea"/>
              <a:cs typeface="+mn-cs"/>
            </a:endParaRPr>
          </a:p>
          <a:p>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1066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Same topic: Pipelines - Validate XML Messages or converting Flat Files</a:t>
            </a:r>
            <a:endParaRPr lang="pt-PT"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What developers normally do?</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Create a Custom pipeline with the “XML Disassembler” component or the “XML validator” component</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And for Flat Files we create a custom pipeline with a “Flat file disassembler” component </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I had a project with almost 100 flat file schemas so imagine how many pipelines were created in that project</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Again: </a:t>
            </a:r>
            <a:r>
              <a:rPr lang="en-US" sz="900" b="1" kern="1200" dirty="0" smtClean="0">
                <a:solidFill>
                  <a:schemeClr val="tx1"/>
                </a:solidFill>
                <a:effectLst/>
                <a:latin typeface="Segoe UI Light" pitchFamily="34" charset="0"/>
                <a:ea typeface="+mn-ea"/>
                <a:cs typeface="+mn-cs"/>
              </a:rPr>
              <a:t>Do I really need</a:t>
            </a:r>
            <a:r>
              <a:rPr lang="en-US" sz="900" kern="1200" dirty="0" smtClean="0">
                <a:solidFill>
                  <a:schemeClr val="tx1"/>
                </a:solidFill>
                <a:effectLst/>
                <a:latin typeface="Segoe UI Light" pitchFamily="34" charset="0"/>
                <a:ea typeface="+mn-ea"/>
                <a:cs typeface="+mn-cs"/>
              </a:rPr>
              <a:t> to do all of this? Is there any other way?</a:t>
            </a:r>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Again… </a:t>
            </a:r>
            <a:r>
              <a:rPr lang="en-US" sz="900" b="1" kern="1200" dirty="0" smtClean="0">
                <a:solidFill>
                  <a:schemeClr val="tx1"/>
                </a:solidFill>
                <a:effectLst/>
                <a:latin typeface="Segoe UI Light" pitchFamily="34" charset="0"/>
                <a:ea typeface="+mn-ea"/>
                <a:cs typeface="+mn-cs"/>
              </a:rPr>
              <a:t>you don’t need to create again and again in every project a custom pipeline</a:t>
            </a:r>
            <a:r>
              <a:rPr lang="en-US" sz="900" kern="1200" dirty="0" smtClean="0">
                <a:solidFill>
                  <a:schemeClr val="tx1"/>
                </a:solidFill>
                <a:effectLst/>
                <a:latin typeface="Segoe UI Light" pitchFamily="34" charset="0"/>
                <a:ea typeface="+mn-ea"/>
                <a:cs typeface="+mn-cs"/>
              </a:rPr>
              <a:t> to accomplish this.</a:t>
            </a:r>
            <a:endParaRPr lang="pt-PT" sz="900" kern="1200" dirty="0" smtClean="0">
              <a:solidFill>
                <a:schemeClr val="tx1"/>
              </a:solidFill>
              <a:effectLst/>
              <a:latin typeface="Segoe UI Light" pitchFamily="34" charset="0"/>
              <a:ea typeface="+mn-ea"/>
              <a:cs typeface="+mn-cs"/>
            </a:endParaRPr>
          </a:p>
          <a:p>
            <a:endParaRPr lang="en-US" sz="900" b="1"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You can Create a generic custom pipeline </a:t>
            </a:r>
            <a:r>
              <a:rPr lang="en-US" sz="900" kern="1200" dirty="0" smtClean="0">
                <a:solidFill>
                  <a:schemeClr val="tx1"/>
                </a:solidFill>
                <a:effectLst/>
                <a:latin typeface="Segoe UI Light" pitchFamily="34" charset="0"/>
                <a:ea typeface="+mn-ea"/>
                <a:cs typeface="+mn-cs"/>
              </a:rPr>
              <a:t>like the “</a:t>
            </a:r>
            <a:r>
              <a:rPr lang="en-US" sz="900" kern="1200" dirty="0" err="1" smtClean="0">
                <a:solidFill>
                  <a:schemeClr val="tx1"/>
                </a:solidFill>
                <a:effectLst/>
                <a:latin typeface="Segoe UI Light" pitchFamily="34" charset="0"/>
                <a:ea typeface="+mn-ea"/>
                <a:cs typeface="+mn-cs"/>
              </a:rPr>
              <a:t>XMLReceive</a:t>
            </a:r>
            <a:r>
              <a:rPr lang="en-US" sz="900" kern="1200" dirty="0" smtClean="0">
                <a:solidFill>
                  <a:schemeClr val="tx1"/>
                </a:solidFill>
                <a:effectLst/>
                <a:latin typeface="Segoe UI Light" pitchFamily="34" charset="0"/>
                <a:ea typeface="+mn-ea"/>
                <a:cs typeface="+mn-cs"/>
              </a:rPr>
              <a:t>” or a generic “</a:t>
            </a:r>
            <a:r>
              <a:rPr lang="en-US" sz="900" kern="1200" dirty="0" err="1" smtClean="0">
                <a:solidFill>
                  <a:schemeClr val="tx1"/>
                </a:solidFill>
                <a:effectLst/>
                <a:latin typeface="Segoe UI Light" pitchFamily="34" charset="0"/>
                <a:ea typeface="+mn-ea"/>
                <a:cs typeface="+mn-cs"/>
              </a:rPr>
              <a:t>FlatFileReceive</a:t>
            </a:r>
            <a:r>
              <a:rPr lang="en-US" sz="900" kern="1200" dirty="0" smtClean="0">
                <a:solidFill>
                  <a:schemeClr val="tx1"/>
                </a:solidFill>
                <a:effectLst/>
                <a:latin typeface="Segoe UI Light" pitchFamily="34" charset="0"/>
                <a:ea typeface="+mn-ea"/>
                <a:cs typeface="+mn-cs"/>
              </a:rPr>
              <a:t>”… yes you can create a generic “</a:t>
            </a:r>
            <a:r>
              <a:rPr lang="en-US" sz="900" kern="1200" dirty="0" err="1" smtClean="0">
                <a:solidFill>
                  <a:schemeClr val="tx1"/>
                </a:solidFill>
                <a:effectLst/>
                <a:latin typeface="Segoe UI Light" pitchFamily="34" charset="0"/>
                <a:ea typeface="+mn-ea"/>
                <a:cs typeface="+mn-cs"/>
              </a:rPr>
              <a:t>FlatFileReceive</a:t>
            </a:r>
            <a:r>
              <a:rPr lang="en-US" sz="900" kern="1200" dirty="0" smtClean="0">
                <a:solidFill>
                  <a:schemeClr val="tx1"/>
                </a:solidFill>
                <a:effectLst/>
                <a:latin typeface="Segoe UI Light" pitchFamily="34" charset="0"/>
                <a:ea typeface="+mn-ea"/>
                <a:cs typeface="+mn-cs"/>
              </a:rPr>
              <a:t>” pipeline using a special trick that we will see in the demos and reuse it whenever you need</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Or use the standard pipelines and you just need to change the settings at runtime </a:t>
            </a:r>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679644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Request-Response Content Based Routing with LOB operations is that possible?</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Yes of course.., it’s easier to create orchestration to accomplish this but </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smtClean="0">
                <a:solidFill>
                  <a:schemeClr val="tx1"/>
                </a:solidFill>
                <a:effectLst/>
                <a:latin typeface="Segoe UI Light" pitchFamily="34" charset="0"/>
                <a:ea typeface="+mn-ea"/>
                <a:cs typeface="+mn-cs"/>
              </a:rPr>
              <a:t>You don’t need </a:t>
            </a:r>
            <a:r>
              <a:rPr lang="en-US" sz="900" kern="1200" dirty="0" smtClean="0">
                <a:solidFill>
                  <a:schemeClr val="tx1"/>
                </a:solidFill>
                <a:effectLst/>
                <a:latin typeface="Segoe UI Light" pitchFamily="34" charset="0"/>
                <a:ea typeface="+mn-ea"/>
                <a:cs typeface="+mn-cs"/>
              </a:rPr>
              <a:t>orchestrations to perform a simple insert, delete, update or select using WCF-SQL or send an </a:t>
            </a:r>
            <a:r>
              <a:rPr lang="en-US" sz="900" kern="1200" dirty="0" err="1" smtClean="0">
                <a:solidFill>
                  <a:schemeClr val="tx1"/>
                </a:solidFill>
                <a:effectLst/>
                <a:latin typeface="Segoe UI Light" pitchFamily="34" charset="0"/>
                <a:ea typeface="+mn-ea"/>
                <a:cs typeface="+mn-cs"/>
              </a:rPr>
              <a:t>IDoc</a:t>
            </a:r>
            <a:r>
              <a:rPr lang="en-US" sz="900" kern="1200" dirty="0" smtClean="0">
                <a:solidFill>
                  <a:schemeClr val="tx1"/>
                </a:solidFill>
                <a:effectLst/>
                <a:latin typeface="Segoe UI Light" pitchFamily="34" charset="0"/>
                <a:ea typeface="+mn-ea"/>
                <a:cs typeface="+mn-cs"/>
              </a:rPr>
              <a:t> for SAP</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smtClean="0">
                <a:solidFill>
                  <a:schemeClr val="tx1"/>
                </a:solidFill>
                <a:effectLst/>
                <a:latin typeface="Segoe UI Light" pitchFamily="34" charset="0"/>
                <a:ea typeface="+mn-ea"/>
                <a:cs typeface="+mn-cs"/>
              </a:rPr>
              <a:t>You don’t need </a:t>
            </a:r>
            <a:r>
              <a:rPr lang="en-US" sz="900" kern="1200" dirty="0" smtClean="0">
                <a:solidFill>
                  <a:schemeClr val="tx1"/>
                </a:solidFill>
                <a:effectLst/>
                <a:latin typeface="Segoe UI Light" pitchFamily="34" charset="0"/>
                <a:ea typeface="+mn-ea"/>
                <a:cs typeface="+mn-cs"/>
              </a:rPr>
              <a:t>orchestrations for request/response scenarios!</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Whenever it’s possible avoid using orchestrations</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main problem is that using Lob Adapters is that you need to specify an Operation name for a specific action, for example </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Operation Name=Insert for the action </a:t>
            </a:r>
            <a:r>
              <a:rPr lang="en-US" sz="900" kern="1200" dirty="0" err="1" smtClean="0">
                <a:solidFill>
                  <a:schemeClr val="tx1"/>
                </a:solidFill>
                <a:effectLst/>
                <a:latin typeface="Segoe UI Light" pitchFamily="34" charset="0"/>
                <a:ea typeface="+mn-ea"/>
                <a:cs typeface="+mn-cs"/>
              </a:rPr>
              <a:t>TableOp</a:t>
            </a:r>
            <a:r>
              <a:rPr lang="en-US" sz="900" kern="1200" dirty="0" smtClean="0">
                <a:solidFill>
                  <a:schemeClr val="tx1"/>
                </a:solidFill>
                <a:effectLst/>
                <a:latin typeface="Segoe UI Light" pitchFamily="34" charset="0"/>
                <a:ea typeface="+mn-ea"/>
                <a:cs typeface="+mn-cs"/>
              </a:rPr>
              <a:t> Insert</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Delete for the action </a:t>
            </a:r>
            <a:r>
              <a:rPr lang="en-US" sz="900" kern="1200" dirty="0" err="1" smtClean="0">
                <a:solidFill>
                  <a:schemeClr val="tx1"/>
                </a:solidFill>
                <a:effectLst/>
                <a:latin typeface="Segoe UI Light" pitchFamily="34" charset="0"/>
                <a:ea typeface="+mn-ea"/>
                <a:cs typeface="+mn-cs"/>
              </a:rPr>
              <a:t>TableOp</a:t>
            </a:r>
            <a:r>
              <a:rPr lang="en-US" sz="900" kern="1200" dirty="0" smtClean="0">
                <a:solidFill>
                  <a:schemeClr val="tx1"/>
                </a:solidFill>
                <a:effectLst/>
                <a:latin typeface="Segoe UI Light" pitchFamily="34" charset="0"/>
                <a:ea typeface="+mn-ea"/>
                <a:cs typeface="+mn-cs"/>
              </a:rPr>
              <a:t> Delete</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And so on</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That need to be promoted in runtime</a:t>
            </a:r>
            <a:endParaRPr lang="pt-PT" sz="900" kern="1200" dirty="0" smtClean="0">
              <a:solidFill>
                <a:schemeClr val="tx1"/>
              </a:solidFill>
              <a:effectLst/>
              <a:latin typeface="Segoe UI Light" pitchFamily="34" charset="0"/>
              <a:ea typeface="+mn-ea"/>
              <a:cs typeface="+mn-cs"/>
            </a:endParaRPr>
          </a:p>
          <a:p>
            <a:endParaRPr lang="en-US" sz="900" b="1"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What you can </a:t>
            </a:r>
            <a:r>
              <a:rPr lang="en-US" sz="900" kern="1200" dirty="0" smtClean="0">
                <a:solidFill>
                  <a:schemeClr val="tx1"/>
                </a:solidFill>
                <a:effectLst/>
                <a:latin typeface="Segoe UI Light" pitchFamily="34" charset="0"/>
                <a:ea typeface="+mn-ea"/>
                <a:cs typeface="+mn-cs"/>
              </a:rPr>
              <a:t>do/use?</a:t>
            </a:r>
            <a:endParaRPr lang="pt-PT"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Create a generic custom pipeline and pipeline component </a:t>
            </a:r>
            <a:r>
              <a:rPr lang="en-US" sz="900" kern="1200" dirty="0" smtClean="0">
                <a:solidFill>
                  <a:schemeClr val="tx1"/>
                </a:solidFill>
                <a:effectLst/>
                <a:latin typeface="Segoe UI Light" pitchFamily="34" charset="0"/>
                <a:ea typeface="+mn-ea"/>
                <a:cs typeface="+mn-cs"/>
              </a:rPr>
              <a:t>to promote the </a:t>
            </a:r>
            <a:r>
              <a:rPr lang="en-US" sz="900" b="1" kern="1200" dirty="0" err="1" smtClean="0">
                <a:solidFill>
                  <a:schemeClr val="tx1"/>
                </a:solidFill>
                <a:effectLst/>
                <a:latin typeface="Segoe UI Light" pitchFamily="34" charset="0"/>
                <a:ea typeface="+mn-ea"/>
                <a:cs typeface="+mn-cs"/>
              </a:rPr>
              <a:t>BTS.Operation</a:t>
            </a:r>
            <a:r>
              <a:rPr lang="en-US" sz="900" kern="1200" dirty="0" smtClean="0">
                <a:solidFill>
                  <a:schemeClr val="tx1"/>
                </a:solidFill>
                <a:effectLst/>
                <a:latin typeface="Segoe UI Light" pitchFamily="34" charset="0"/>
                <a:ea typeface="+mn-ea"/>
                <a:cs typeface="+mn-cs"/>
              </a:rPr>
              <a:t> property</a:t>
            </a:r>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75612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It is possible to extend the framework by writing your own:</a:t>
            </a:r>
          </a:p>
          <a:p>
            <a:pPr marL="171450" indent="-171450">
              <a:buFont typeface="Arial" panose="020B0604020202020204" pitchFamily="34" charset="0"/>
              <a:buChar char="•"/>
            </a:pPr>
            <a:r>
              <a:rPr lang="en-US" sz="900" b="0" i="0" kern="1200" dirty="0" err="1" smtClean="0">
                <a:solidFill>
                  <a:schemeClr val="tx1"/>
                </a:solidFill>
                <a:effectLst/>
                <a:latin typeface="Segoe UI Light" pitchFamily="34" charset="0"/>
                <a:ea typeface="+mn-ea"/>
                <a:cs typeface="+mn-cs"/>
              </a:rPr>
              <a:t>MetaInstruction</a:t>
            </a:r>
            <a:r>
              <a:rPr lang="en-US" sz="900" b="0" i="0" kern="1200" dirty="0" smtClean="0">
                <a:solidFill>
                  <a:schemeClr val="tx1"/>
                </a:solidFill>
                <a:effectLst/>
                <a:latin typeface="Segoe UI Light" pitchFamily="34" charset="0"/>
                <a:ea typeface="+mn-ea"/>
                <a:cs typeface="+mn-cs"/>
              </a:rPr>
              <a:t> and Instruction classes in assemblies </a:t>
            </a:r>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which should be deployed to the GAC</a:t>
            </a:r>
          </a:p>
          <a:p>
            <a:pPr marL="0" indent="0">
              <a:buFont typeface="Arial" panose="020B0604020202020204" pitchFamily="34" charset="0"/>
              <a:buNone/>
            </a:pPr>
            <a:endParaRPr lang="en-US" sz="900" b="0" i="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smtClean="0">
                <a:solidFill>
                  <a:schemeClr val="tx1"/>
                </a:solidFill>
                <a:effectLst/>
                <a:latin typeface="Segoe UI Light" pitchFamily="34" charset="0"/>
                <a:ea typeface="+mn-ea"/>
                <a:cs typeface="+mn-cs"/>
              </a:rPr>
              <a:t>Creating vocabulary definitions that correspond to public methods on your </a:t>
            </a:r>
            <a:r>
              <a:rPr lang="en-US" sz="900" b="0" i="0" kern="1200" dirty="0" err="1" smtClean="0">
                <a:solidFill>
                  <a:schemeClr val="tx1"/>
                </a:solidFill>
                <a:effectLst/>
                <a:latin typeface="Segoe UI Light" pitchFamily="34" charset="0"/>
                <a:ea typeface="+mn-ea"/>
                <a:cs typeface="+mn-cs"/>
              </a:rPr>
              <a:t>MetaInstructions</a:t>
            </a:r>
            <a:r>
              <a:rPr lang="en-US" sz="900" b="0" i="0" kern="1200" dirty="0" smtClean="0">
                <a:solidFill>
                  <a:schemeClr val="tx1"/>
                </a:solidFill>
                <a:effectLst/>
                <a:latin typeface="Segoe UI Light" pitchFamily="34" charset="0"/>
                <a:ea typeface="+mn-ea"/>
                <a:cs typeface="+mn-cs"/>
              </a:rPr>
              <a:t>, and then using the </a:t>
            </a:r>
            <a:r>
              <a:rPr lang="en-US" sz="900" b="0" i="0" kern="1200" dirty="0" err="1" smtClean="0">
                <a:solidFill>
                  <a:schemeClr val="tx1"/>
                </a:solidFill>
                <a:effectLst/>
                <a:latin typeface="Segoe UI Light" pitchFamily="34" charset="0"/>
                <a:ea typeface="+mn-ea"/>
                <a:cs typeface="+mn-cs"/>
              </a:rPr>
              <a:t>AddMetaInstruction</a:t>
            </a:r>
            <a:r>
              <a:rPr lang="en-US" sz="900" b="0" i="0" kern="1200" dirty="0" smtClean="0">
                <a:solidFill>
                  <a:schemeClr val="tx1"/>
                </a:solidFill>
                <a:effectLst/>
                <a:latin typeface="Segoe UI Light" pitchFamily="34" charset="0"/>
                <a:ea typeface="+mn-ea"/>
                <a:cs typeface="+mn-cs"/>
              </a:rPr>
              <a:t> vocabulary definition in the </a:t>
            </a:r>
            <a:r>
              <a:rPr lang="en-US" sz="900" b="0" i="0" kern="1200" dirty="0" err="1" smtClean="0">
                <a:solidFill>
                  <a:schemeClr val="tx1"/>
                </a:solidFill>
                <a:effectLst/>
                <a:latin typeface="Segoe UI Light" pitchFamily="34" charset="0"/>
                <a:ea typeface="+mn-ea"/>
                <a:cs typeface="+mn-cs"/>
              </a:rPr>
              <a:t>BREPipelineFramework</a:t>
            </a:r>
            <a:r>
              <a:rPr lang="en-US" sz="900" b="0" i="0" kern="1200" dirty="0" smtClean="0">
                <a:solidFill>
                  <a:schemeClr val="tx1"/>
                </a:solidFill>
                <a:effectLst/>
                <a:latin typeface="Segoe UI Light" pitchFamily="34" charset="0"/>
                <a:ea typeface="+mn-ea"/>
                <a:cs typeface="+mn-cs"/>
              </a:rPr>
              <a:t> vocabulary in </a:t>
            </a:r>
            <a:r>
              <a:rPr lang="en-US" sz="900" b="0" i="0" kern="1200" dirty="0" err="1" smtClean="0">
                <a:solidFill>
                  <a:schemeClr val="tx1"/>
                </a:solidFill>
                <a:effectLst/>
                <a:latin typeface="Segoe UI Light" pitchFamily="34" charset="0"/>
                <a:ea typeface="+mn-ea"/>
                <a:cs typeface="+mn-cs"/>
              </a:rPr>
              <a:t>InstructionLoaderPolicy</a:t>
            </a:r>
            <a:r>
              <a:rPr lang="en-US" sz="900" b="0" i="0" kern="1200" dirty="0" smtClean="0">
                <a:solidFill>
                  <a:schemeClr val="tx1"/>
                </a:solidFill>
                <a:effectLst/>
                <a:latin typeface="Segoe UI Light" pitchFamily="34" charset="0"/>
                <a:ea typeface="+mn-ea"/>
                <a:cs typeface="+mn-cs"/>
              </a:rPr>
              <a:t> BRE Policies which will allow you to use the your custom vocabularies in the </a:t>
            </a:r>
            <a:r>
              <a:rPr lang="en-US" sz="900" b="0" i="0" kern="1200" dirty="0" err="1" smtClean="0">
                <a:solidFill>
                  <a:schemeClr val="tx1"/>
                </a:solidFill>
                <a:effectLst/>
                <a:latin typeface="Segoe UI Light" pitchFamily="34" charset="0"/>
                <a:ea typeface="+mn-ea"/>
                <a:cs typeface="+mn-cs"/>
              </a:rPr>
              <a:t>ExecutionPolicy</a:t>
            </a:r>
            <a:r>
              <a:rPr lang="en-US" sz="900" b="0" i="0" kern="1200" dirty="0" smtClean="0">
                <a:solidFill>
                  <a:schemeClr val="tx1"/>
                </a:solidFill>
                <a:effectLst/>
                <a:latin typeface="Segoe UI Light" pitchFamily="34" charset="0"/>
                <a:ea typeface="+mn-ea"/>
                <a:cs typeface="+mn-cs"/>
              </a:rPr>
              <a:t>.</a:t>
            </a:r>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287263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Normally when we create a custom functoid they need to be copy to </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“Developer Tools\Mapper Extensions” folder under the BizTalk installation path </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and install in the Global assembly cache (GAC)</a:t>
            </a:r>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However this is not entirely true</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When developer a custom functoid you need to be aware that we have two types of Functoids</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Normally we use the </a:t>
            </a:r>
            <a:r>
              <a:rPr lang="en-US" sz="900" b="1" kern="1200" dirty="0" err="1" smtClean="0">
                <a:solidFill>
                  <a:schemeClr val="tx1"/>
                </a:solidFill>
                <a:effectLst/>
                <a:latin typeface="Segoe UI Light" pitchFamily="34" charset="0"/>
                <a:ea typeface="+mn-ea"/>
                <a:cs typeface="+mn-cs"/>
              </a:rPr>
              <a:t>SetExternalFunctionName</a:t>
            </a:r>
            <a:r>
              <a:rPr lang="en-US" sz="900" kern="1200" dirty="0" smtClean="0">
                <a:solidFill>
                  <a:schemeClr val="tx1"/>
                </a:solidFill>
                <a:effectLst/>
                <a:latin typeface="Segoe UI Light" pitchFamily="34" charset="0"/>
                <a:ea typeface="+mn-ea"/>
                <a:cs typeface="+mn-cs"/>
              </a:rPr>
              <a:t> expression to define the action of this functoid</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In this case we are basically saying that we will use an external assembly to perform this action and in this case this assembly needs to be installed in the GAC in all the environments that you will use this functoid</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However we have available another expression to define the action of the functoid… by using the </a:t>
            </a:r>
            <a:r>
              <a:rPr lang="en-US" sz="900" b="1" kern="1200" dirty="0" err="1" smtClean="0">
                <a:solidFill>
                  <a:schemeClr val="tx1"/>
                </a:solidFill>
                <a:effectLst/>
                <a:latin typeface="Segoe UI Light" pitchFamily="34" charset="0"/>
                <a:ea typeface="+mn-ea"/>
                <a:cs typeface="+mn-cs"/>
              </a:rPr>
              <a:t>SetScriptBuffer</a:t>
            </a:r>
            <a:r>
              <a:rPr lang="en-US" sz="900" kern="1200" dirty="0" smtClean="0">
                <a:solidFill>
                  <a:schemeClr val="tx1"/>
                </a:solidFill>
                <a:effectLst/>
                <a:latin typeface="Segoe UI Light" pitchFamily="34" charset="0"/>
                <a:ea typeface="+mn-ea"/>
                <a:cs typeface="+mn-cs"/>
              </a:rPr>
              <a:t> expression.</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What’s the difference between both?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Well do you know what’s happen when you use an out-of-the-box string Functoid in your map? The C# code will be embedded in the XSLT code that will be deployed… and in this case you don’t need to deploy any assembly to your environment</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This is basically what happens when you use the </a:t>
            </a:r>
            <a:r>
              <a:rPr lang="en-US" sz="900" b="1" kern="1200" dirty="0" err="1" smtClean="0">
                <a:solidFill>
                  <a:schemeClr val="tx1"/>
                </a:solidFill>
                <a:effectLst/>
                <a:latin typeface="Segoe UI Light" pitchFamily="34" charset="0"/>
                <a:ea typeface="+mn-ea"/>
                <a:cs typeface="+mn-cs"/>
              </a:rPr>
              <a:t>SetScriptBuffer</a:t>
            </a:r>
            <a:r>
              <a:rPr lang="en-US" sz="900" kern="1200" dirty="0" smtClean="0">
                <a:solidFill>
                  <a:schemeClr val="tx1"/>
                </a:solidFill>
                <a:effectLst/>
                <a:latin typeface="Segoe UI Light" pitchFamily="34" charset="0"/>
                <a:ea typeface="+mn-ea"/>
                <a:cs typeface="+mn-cs"/>
              </a:rPr>
              <a:t> expression, this type of functoid will tell the BizTalk Map to embed the function in the XSLT code… </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assembly of this Functoid will only need to be copy to “Developer Tools\Mapper Extensions” folder in your developing environment and you don’t need to install nothing in production</a:t>
            </a:r>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370358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83406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269FA8-3D99-47C8-AC1E-49A10DD380D3}" type="datetime1">
              <a:rPr lang="en-US" smtClean="0"/>
              <a:t>6/15/2015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49285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11271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Last year I told, here, that I was writing a book about Mapping Patterns… </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It is a pleasure to say that the book is already available for free… almost 400 pages about mapping </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So I hope if you haven’t done yet, go there download it and hope you enjoy</a:t>
            </a:r>
            <a:endParaRPr lang="pt-PT"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25214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easy and simple tip: Database Lookup </a:t>
            </a:r>
            <a:r>
              <a:rPr lang="en-US" dirty="0" err="1"/>
              <a:t>Functoid</a:t>
            </a:r>
            <a:endParaRPr lang="pt-PT" dirty="0"/>
          </a:p>
          <a:p>
            <a:endParaRPr lang="en-US" dirty="0"/>
          </a:p>
          <a:p>
            <a:r>
              <a:rPr lang="en-US" dirty="0"/>
              <a:t>I always find hard to remember the correct value for the connection string to be used inside this </a:t>
            </a:r>
            <a:r>
              <a:rPr lang="en-US" dirty="0" err="1"/>
              <a:t>functoid</a:t>
            </a:r>
            <a:r>
              <a:rPr lang="en-US" dirty="0"/>
              <a:t> </a:t>
            </a:r>
            <a:endParaRPr lang="pt-PT" dirty="0"/>
          </a:p>
          <a:p>
            <a:endParaRPr lang="en-US" dirty="0"/>
          </a:p>
          <a:p>
            <a:r>
              <a:rPr lang="en-US" dirty="0"/>
              <a:t>The </a:t>
            </a:r>
            <a:r>
              <a:rPr lang="en-US" b="1" dirty="0"/>
              <a:t>Easiest way </a:t>
            </a:r>
            <a:r>
              <a:rPr lang="en-US" dirty="0"/>
              <a:t>to make sure we are using the correct connection string value and for not having to remember this by head is to create a simple </a:t>
            </a:r>
            <a:r>
              <a:rPr lang="pt-PT" dirty="0"/>
              <a:t>Universal Data Link (.</a:t>
            </a:r>
            <a:r>
              <a:rPr lang="pt-PT" dirty="0" err="1"/>
              <a:t>udl</a:t>
            </a:r>
            <a:r>
              <a:rPr lang="pt-PT" dirty="0"/>
              <a:t>) File… set OLE DB </a:t>
            </a:r>
            <a:r>
              <a:rPr lang="pt-PT" dirty="0" err="1"/>
              <a:t>provider</a:t>
            </a:r>
            <a:r>
              <a:rPr lang="pt-PT" dirty="0"/>
              <a:t> </a:t>
            </a:r>
            <a:r>
              <a:rPr lang="pt-PT" dirty="0" err="1"/>
              <a:t>connection</a:t>
            </a:r>
            <a:r>
              <a:rPr lang="pt-PT" dirty="0"/>
              <a:t> </a:t>
            </a:r>
            <a:r>
              <a:rPr lang="pt-PT" dirty="0" err="1"/>
              <a:t>parameters</a:t>
            </a:r>
            <a:r>
              <a:rPr lang="pt-PT" dirty="0"/>
              <a:t> </a:t>
            </a:r>
            <a:r>
              <a:rPr lang="pt-PT" dirty="0" err="1"/>
              <a:t>and</a:t>
            </a:r>
            <a:r>
              <a:rPr lang="pt-PT" dirty="0"/>
              <a:t> </a:t>
            </a:r>
            <a:r>
              <a:rPr lang="pt-PT" dirty="0" err="1"/>
              <a:t>test</a:t>
            </a:r>
            <a:r>
              <a:rPr lang="pt-PT" dirty="0"/>
              <a:t> </a:t>
            </a:r>
            <a:r>
              <a:rPr lang="pt-PT" dirty="0" err="1"/>
              <a:t>the</a:t>
            </a:r>
            <a:r>
              <a:rPr lang="pt-PT" dirty="0"/>
              <a:t> </a:t>
            </a:r>
            <a:r>
              <a:rPr lang="pt-PT" dirty="0" err="1"/>
              <a:t>connection</a:t>
            </a:r>
            <a:r>
              <a:rPr lang="pt-PT" dirty="0"/>
              <a:t> to </a:t>
            </a:r>
            <a:r>
              <a:rPr lang="pt-PT" dirty="0" err="1"/>
              <a:t>check</a:t>
            </a:r>
            <a:r>
              <a:rPr lang="pt-PT" dirty="0"/>
              <a:t> </a:t>
            </a:r>
            <a:r>
              <a:rPr lang="pt-PT" dirty="0" err="1"/>
              <a:t>if</a:t>
            </a:r>
            <a:r>
              <a:rPr lang="pt-PT" dirty="0"/>
              <a:t> </a:t>
            </a:r>
            <a:r>
              <a:rPr lang="pt-PT" dirty="0" err="1"/>
              <a:t>everything</a:t>
            </a:r>
            <a:r>
              <a:rPr lang="pt-PT" dirty="0"/>
              <a:t> </a:t>
            </a:r>
            <a:r>
              <a:rPr lang="pt-PT" dirty="0" err="1"/>
              <a:t>is</a:t>
            </a:r>
            <a:r>
              <a:rPr lang="pt-PT" dirty="0"/>
              <a:t> </a:t>
            </a:r>
            <a:r>
              <a:rPr lang="pt-PT" dirty="0" err="1"/>
              <a:t>correct</a:t>
            </a:r>
            <a:endParaRPr lang="pt-PT" dirty="0"/>
          </a:p>
          <a:p>
            <a:endParaRPr lang="pt-PT" dirty="0"/>
          </a:p>
          <a:p>
            <a:r>
              <a:rPr lang="pt-PT" dirty="0" err="1"/>
              <a:t>After</a:t>
            </a:r>
            <a:r>
              <a:rPr lang="pt-PT" dirty="0"/>
              <a:t> data </a:t>
            </a:r>
            <a:r>
              <a:rPr lang="en-US" dirty="0"/>
              <a:t>Open the file in notepad and you will find the connection string value that you can copy and use in the </a:t>
            </a:r>
            <a:r>
              <a:rPr lang="en-US" dirty="0" err="1"/>
              <a:t>functoid</a:t>
            </a:r>
            <a:endParaRPr lang="pt-PT" dirty="0"/>
          </a:p>
          <a:p>
            <a:endParaRPr lang="en-US" b="1" dirty="0"/>
          </a:p>
          <a:p>
            <a:r>
              <a:rPr lang="en-US" b="1" dirty="0"/>
              <a:t>Important</a:t>
            </a:r>
            <a:r>
              <a:rPr lang="en-US" dirty="0"/>
              <a:t> considerations:</a:t>
            </a:r>
            <a:endParaRPr lang="pt-PT" dirty="0"/>
          </a:p>
          <a:p>
            <a:pPr marL="174708" indent="-174708">
              <a:buFont typeface="Arial" panose="020B0604020202020204" pitchFamily="34" charset="0"/>
              <a:buChar char="•"/>
            </a:pPr>
            <a:r>
              <a:rPr lang="en-US" dirty="0"/>
              <a:t>You shouldn’t Hard-coding this value directly in the </a:t>
            </a:r>
            <a:r>
              <a:rPr lang="en-US" dirty="0" err="1"/>
              <a:t>functoid</a:t>
            </a:r>
            <a:r>
              <a:rPr lang="en-US" dirty="0"/>
              <a:t> otherwise it will be a nightmare when you deploy this to a different environment.</a:t>
            </a:r>
            <a:endParaRPr lang="pt-PT" dirty="0"/>
          </a:p>
          <a:p>
            <a:pPr marL="174708" indent="-174708">
              <a:buFont typeface="Arial" panose="020B0604020202020204" pitchFamily="34" charset="0"/>
              <a:buChar char="•"/>
            </a:pPr>
            <a:r>
              <a:rPr lang="en-US" b="1" dirty="0"/>
              <a:t>You can and you should </a:t>
            </a:r>
            <a:r>
              <a:rPr lang="en-US" dirty="0"/>
              <a:t>store this parameter in a different storage location (SSO, Registry or others) and get this value using a scripting </a:t>
            </a:r>
            <a:r>
              <a:rPr lang="en-US" dirty="0" err="1"/>
              <a:t>Functoid</a:t>
            </a:r>
            <a:r>
              <a:rPr lang="en-US" dirty="0"/>
              <a:t> or custom </a:t>
            </a:r>
            <a:r>
              <a:rPr lang="en-US" dirty="0" err="1"/>
              <a:t>functoid</a:t>
            </a:r>
            <a:r>
              <a:rPr lang="en-US" dirty="0"/>
              <a:t> which can then be linked to the Database Lookup </a:t>
            </a:r>
            <a:r>
              <a:rPr lang="en-US" dirty="0" err="1"/>
              <a:t>Functoid</a:t>
            </a:r>
            <a:endParaRPr lang="pt-PT" dirty="0"/>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806563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081101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82924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a:t>
            </a:r>
            <a:r>
              <a:rPr lang="en-US" dirty="0" err="1"/>
              <a:t>RosettaNet</a:t>
            </a:r>
            <a:r>
              <a:rPr lang="en-US" dirty="0"/>
              <a:t> can be a challenger believe me so in this tip I will provide some important topics that you need to be aware about it:</a:t>
            </a:r>
            <a:endParaRPr lang="pt-PT" dirty="0"/>
          </a:p>
          <a:p>
            <a:r>
              <a:rPr lang="en-US" dirty="0"/>
              <a:t>BTARN require: </a:t>
            </a:r>
            <a:endParaRPr lang="pt-PT" dirty="0"/>
          </a:p>
          <a:p>
            <a:pPr marL="174708" indent="-174708">
              <a:buFont typeface="Arial" panose="020B0604020202020204" pitchFamily="34" charset="0"/>
              <a:buChar char="•"/>
            </a:pPr>
            <a:r>
              <a:rPr lang="en-US" dirty="0"/>
              <a:t>Microsoft .NET Framework 4.5 </a:t>
            </a:r>
            <a:endParaRPr lang="pt-PT" dirty="0"/>
          </a:p>
          <a:p>
            <a:pPr marL="174708" indent="-174708">
              <a:buFont typeface="Arial" panose="020B0604020202020204" pitchFamily="34" charset="0"/>
              <a:buChar char="•"/>
            </a:pPr>
            <a:r>
              <a:rPr lang="en-US" dirty="0"/>
              <a:t>If you have multiple versions of .NET Framework installed on your computer, make sure that the </a:t>
            </a:r>
            <a:r>
              <a:rPr lang="en-US" dirty="0" err="1"/>
              <a:t>BtarnAPP</a:t>
            </a:r>
            <a:r>
              <a:rPr lang="en-US" dirty="0"/>
              <a:t> Web application is referencing .NET Framework 2.0. You can configure this by using the Internet Information Services (IIS) Manager.</a:t>
            </a:r>
            <a:endParaRPr lang="pt-PT" dirty="0"/>
          </a:p>
          <a:p>
            <a:r>
              <a:rPr lang="en-US" dirty="0"/>
              <a:t>DESPITE the </a:t>
            </a:r>
            <a:r>
              <a:rPr lang="en-US" dirty="0" err="1"/>
              <a:t>BtarnAPP</a:t>
            </a:r>
            <a:r>
              <a:rPr lang="en-US" dirty="0"/>
              <a:t> Web application working properly in .NET 4.0</a:t>
            </a:r>
            <a:endParaRPr lang="pt-PT" dirty="0"/>
          </a:p>
          <a:p>
            <a:endParaRPr lang="en-US" dirty="0"/>
          </a:p>
          <a:p>
            <a:r>
              <a:rPr lang="en-US" dirty="0"/>
              <a:t>You need to create a </a:t>
            </a:r>
            <a:r>
              <a:rPr lang="en-US" dirty="0" err="1"/>
              <a:t>WebService</a:t>
            </a:r>
            <a:r>
              <a:rPr lang="en-US" dirty="0"/>
              <a:t> extension for BTSHTTPReceive.dll, configuring the IIS isolation mode. </a:t>
            </a:r>
            <a:endParaRPr lang="pt-PT" dirty="0"/>
          </a:p>
          <a:p>
            <a:endParaRPr lang="en-US" dirty="0"/>
          </a:p>
          <a:p>
            <a:r>
              <a:rPr lang="en-US" dirty="0"/>
              <a:t>The BizTalk Host Instance Account and the BizTalk Isolated Host Instance Account should be the same. Otherwise, BTARN will not function correctly.</a:t>
            </a:r>
          </a:p>
          <a:p>
            <a:endParaRPr lang="en-US" dirty="0"/>
          </a:p>
          <a:p>
            <a:pPr defTabSz="950464">
              <a:spcAft>
                <a:spcPts val="346"/>
              </a:spcAft>
            </a:pPr>
            <a:r>
              <a:rPr lang="en-US" dirty="0"/>
              <a:t>If the service account set for the BTARN application pools is different from the Isolated Host account, BTARN will not be able to process incoming messages correctly. When the receive .</a:t>
            </a:r>
            <a:r>
              <a:rPr lang="en-US" dirty="0" err="1"/>
              <a:t>aspx</a:t>
            </a:r>
            <a:r>
              <a:rPr lang="en-US" dirty="0"/>
              <a:t> page calls the pipeline, the pipeline will not have access to the appropriate certificates. Therefore, it will not be able to decrypt the incoming message or validate the signature. It will also not be able to access the </a:t>
            </a:r>
            <a:r>
              <a:rPr lang="en-US" dirty="0" err="1"/>
              <a:t>MessageBox</a:t>
            </a:r>
            <a:r>
              <a:rPr lang="en-US" dirty="0"/>
              <a:t> database.</a:t>
            </a:r>
            <a:endParaRPr lang="pt-PT" dirty="0"/>
          </a:p>
          <a:p>
            <a:endParaRPr lang="en-US" dirty="0"/>
          </a:p>
          <a:p>
            <a:r>
              <a:rPr lang="en-US" dirty="0"/>
              <a:t>BTARN does not support the use of alias created for SQL instance to configure the BTARN database.</a:t>
            </a:r>
            <a:endParaRPr lang="pt-PT" dirty="0"/>
          </a:p>
          <a:p>
            <a:endParaRPr lang="en-US" dirty="0"/>
          </a:p>
          <a:p>
            <a:r>
              <a:rPr lang="en-US" dirty="0" err="1"/>
              <a:t>RosettaNet</a:t>
            </a:r>
            <a:r>
              <a:rPr lang="en-US" dirty="0"/>
              <a:t> requires the IIS_WPG group (group provided by IIS 6.0 that provides the minimum set of user rights and permissions required to run an application) </a:t>
            </a:r>
            <a:r>
              <a:rPr lang="pt-PT" dirty="0" err="1"/>
              <a:t>unfortunately</a:t>
            </a:r>
            <a:r>
              <a:rPr lang="pt-PT" dirty="0"/>
              <a:t> </a:t>
            </a:r>
            <a:r>
              <a:rPr lang="en-US" dirty="0"/>
              <a:t>for us this group doesn’t exist anymore… so you need to create it manually</a:t>
            </a:r>
            <a:endParaRPr lang="pt-PT" dirty="0"/>
          </a:p>
          <a:p>
            <a:r>
              <a:rPr lang="pt-PT" dirty="0"/>
              <a:t> </a:t>
            </a:r>
          </a:p>
          <a:p>
            <a:r>
              <a:rPr lang="en-US" dirty="0"/>
              <a:t>Very important: The accelerator requires both in-process and isolated host to be marked as "Authentication Trusted" and "32-bit only“. And the reason why in-process need to be also trusted is that the BizTalk Host Instance Account and the BizTalk Isolated Host Instance Account should be the same and you cannot use the same account for trusted and untrusted… otherwise it was only necessary to mark the isolated host as trusted.</a:t>
            </a:r>
            <a:endParaRPr lang="pt-PT" dirty="0"/>
          </a:p>
          <a:p>
            <a:endParaRPr lang="en-US" dirty="0"/>
          </a:p>
          <a:p>
            <a:r>
              <a:rPr lang="en-US" dirty="0"/>
              <a:t>Important: Make sure the BTARN in-process host is the default send handler of HTTP Adapter, when you create a Partner it will create to send ports and it will use the default send handler, if the BTARN in-process host you need to stop the BTARN process unbinding the send ports fix the send handler and start everything again… so it induce a small shutting down</a:t>
            </a:r>
            <a:endParaRPr lang="pt-PT" dirty="0"/>
          </a:p>
          <a:p>
            <a:endParaRPr lang="en-US" dirty="0"/>
          </a:p>
          <a:p>
            <a:r>
              <a:rPr lang="en-US" dirty="0"/>
              <a:t>BTARN supports enhanced tracking using BizTalk Activity Monitoring (BAM).</a:t>
            </a:r>
            <a:endParaRPr lang="pt-PT" dirty="0"/>
          </a:p>
          <a:p>
            <a:r>
              <a:rPr lang="en-US" dirty="0"/>
              <a:t>Microsoft provide a Tracking file with the activity definitions however: you need to you BAM views</a:t>
            </a:r>
            <a:endParaRPr lang="pt-PT" dirty="0"/>
          </a:p>
          <a:p>
            <a:endParaRPr lang="en-US" dirty="0"/>
          </a:p>
          <a:p>
            <a:r>
              <a:rPr lang="en-US" dirty="0"/>
              <a:t>There are no maintenance processes to clean up this database</a:t>
            </a:r>
            <a:endParaRPr lang="pt-PT" dirty="0"/>
          </a:p>
        </p:txBody>
      </p:sp>
      <p:sp>
        <p:nvSpPr>
          <p:cNvPr id="4" name="Slide Number Placeholder 3"/>
          <p:cNvSpPr>
            <a:spLocks noGrp="1"/>
          </p:cNvSpPr>
          <p:nvPr>
            <p:ph type="sldNum" sz="quarter" idx="10"/>
          </p:nvPr>
        </p:nvSpPr>
        <p:spPr/>
        <p:txBody>
          <a:bodyPr/>
          <a:lstStyle/>
          <a:p>
            <a:fld id="{C48D5504-34D8-444C-8325-4523A193BFED}"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986453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908939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58A610-1E6A-4304-BC05-570DCBF01AA5}"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62775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In this session I’m going to speak about some useful and important BizTalk Tips and Tricks for developers and Administrator based on my experience gain during this years…</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By the way Do you know what I mean about Administrator Tips?...</a:t>
            </a:r>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97871E-7B87-4856-B362-2F98B3D79207}" type="datetime1">
              <a:rPr lang="en-US" smtClean="0"/>
              <a:t>6/15/2015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735374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for these type of person… and I</a:t>
            </a:r>
            <a:r>
              <a:rPr lang="en-US" baseline="0" dirty="0" smtClean="0"/>
              <a:t> will start with this tip…</a:t>
            </a:r>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446330B-D7CC-4D89-944E-EBD156B21828}" type="datetime1">
              <a:rPr lang="en-US" smtClean="0"/>
              <a:t>6/15/2015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83950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I love this tip… you all remember my dear friend Tord Glad Nordahl complaining every year in his session about Developers writing unnecessary information Application Log… and for they do not use the Event Viewer… well I partially agree with him… you shouldn’t write custom application errors, warnings of information in the Application Log… but you can use a custom log for that I really don’t care about that since you do not use the Application Log to write these stuff</a:t>
            </a:r>
            <a:endParaRPr lang="pt-PT" sz="900" kern="1200" dirty="0" smtClean="0">
              <a:solidFill>
                <a:schemeClr val="tx1"/>
              </a:solidFill>
              <a:effectLst/>
              <a:latin typeface="Segoe UI Light" pitchFamily="34" charset="0"/>
              <a:ea typeface="+mn-ea"/>
              <a:cs typeface="+mn-cs"/>
            </a:endParaRPr>
          </a:p>
          <a:p>
            <a:endParaRPr lang="en-US" sz="900" b="1"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What the Admin</a:t>
            </a:r>
            <a:r>
              <a:rPr lang="en-US" sz="900" kern="1200" dirty="0" smtClean="0">
                <a:solidFill>
                  <a:schemeClr val="tx1"/>
                </a:solidFill>
                <a:effectLst/>
                <a:latin typeface="Segoe UI Light" pitchFamily="34" charset="0"/>
                <a:ea typeface="+mn-ea"/>
                <a:cs typeface="+mn-cs"/>
              </a:rPr>
              <a:t> does normally?</a:t>
            </a:r>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Ask the developer to change is code, that already is deployed in all the environments, to not write in the application log</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And they will try to find a thousand excuses for explaining why such information is important</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My advice:</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Let the developer by happy by writing in the Event Viewer</a:t>
            </a:r>
            <a:endParaRPr lang="pt-PT"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dirty="0" smtClean="0">
                <a:solidFill>
                  <a:schemeClr val="tx1"/>
                </a:solidFill>
                <a:effectLst/>
                <a:latin typeface="Segoe UI Light" pitchFamily="34" charset="0"/>
                <a:ea typeface="+mn-ea"/>
                <a:cs typeface="+mn-cs"/>
              </a:rPr>
              <a:t>But take back the control of your environment by easily creating or using PowerShell</a:t>
            </a:r>
            <a:endParaRPr lang="pt-PT" sz="900" kern="1200" dirty="0" smtClean="0">
              <a:solidFill>
                <a:schemeClr val="tx1"/>
              </a:solidFill>
              <a:effectLst/>
              <a:latin typeface="Segoe UI Light" pitchFamily="34" charset="0"/>
              <a:ea typeface="+mn-ea"/>
              <a:cs typeface="+mn-cs"/>
            </a:endParaRPr>
          </a:p>
          <a:p>
            <a:endParaRPr lang="en-US" noProof="0"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26447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Have you had the time to think about what is some features like RosettaNet, ESB or UDDI have in common?</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Well, all of them have custom databases and all of them are optional features</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important question here, because they have custom databases, is: </a:t>
            </a:r>
            <a:r>
              <a:rPr lang="en-US" sz="900" b="1" kern="1200" dirty="0" smtClean="0">
                <a:solidFill>
                  <a:schemeClr val="tx1"/>
                </a:solidFill>
                <a:effectLst/>
                <a:latin typeface="Segoe UI Light" pitchFamily="34" charset="0"/>
                <a:ea typeface="+mn-ea"/>
                <a:cs typeface="+mn-cs"/>
              </a:rPr>
              <a:t>Do you think that these databases are being backuped? And the data inside are saved?</a:t>
            </a:r>
            <a:endParaRPr lang="pt-PT" sz="900" kern="1200" dirty="0" smtClean="0">
              <a:solidFill>
                <a:schemeClr val="tx1"/>
              </a:solidFill>
              <a:effectLst/>
              <a:latin typeface="Segoe UI Light" pitchFamily="34" charset="0"/>
              <a:ea typeface="+mn-ea"/>
              <a:cs typeface="+mn-cs"/>
            </a:endParaRPr>
          </a:p>
          <a:p>
            <a:endParaRPr lang="en-US" sz="900" b="1"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And the response is NO… </a:t>
            </a:r>
            <a:r>
              <a:rPr lang="en-US" sz="900" kern="1200" dirty="0" smtClean="0">
                <a:solidFill>
                  <a:schemeClr val="tx1"/>
                </a:solidFill>
                <a:effectLst/>
                <a:latin typeface="Segoe UI Light" pitchFamily="34" charset="0"/>
                <a:ea typeface="+mn-ea"/>
                <a:cs typeface="+mn-cs"/>
              </a:rPr>
              <a:t>by default the BizTalk jobs don’t perform any operations in this databases.</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Fortunately for us, Microsoft provides two SQL Scripts that you need to run against this databases in other to extend the standard backup mechanisms but you also need to modify the </a:t>
            </a:r>
            <a:r>
              <a:rPr lang="en-US" sz="900" b="1" kern="1200" dirty="0" err="1" smtClean="0">
                <a:solidFill>
                  <a:schemeClr val="tx1"/>
                </a:solidFill>
                <a:effectLst/>
                <a:latin typeface="Segoe UI Light" pitchFamily="34" charset="0"/>
                <a:ea typeface="+mn-ea"/>
                <a:cs typeface="+mn-cs"/>
              </a:rPr>
              <a:t>adm_OtherBackupDatabases</a:t>
            </a:r>
            <a:r>
              <a:rPr lang="en-US" sz="900" kern="1200" dirty="0" smtClean="0">
                <a:solidFill>
                  <a:schemeClr val="tx1"/>
                </a:solidFill>
                <a:effectLst/>
                <a:latin typeface="Segoe UI Light" pitchFamily="34" charset="0"/>
                <a:ea typeface="+mn-ea"/>
                <a:cs typeface="+mn-cs"/>
              </a:rPr>
              <a:t> table to include a row for each of your custom databases.</a:t>
            </a:r>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81044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All the BizTalk database which is being backed up by the 'Backup BizTalk Server' job, so all databases with the exception of the BAM Star Schema database (</a:t>
            </a:r>
            <a:r>
              <a:rPr lang="en-US" sz="900" kern="1200" dirty="0" err="1" smtClean="0">
                <a:solidFill>
                  <a:schemeClr val="tx1"/>
                </a:solidFill>
                <a:effectLst/>
                <a:latin typeface="Segoe UI Light" pitchFamily="34" charset="0"/>
                <a:ea typeface="+mn-ea"/>
                <a:cs typeface="+mn-cs"/>
              </a:rPr>
              <a:t>BAMStarSchema</a:t>
            </a:r>
            <a:r>
              <a:rPr lang="en-US" sz="900" kern="1200" dirty="0" smtClean="0">
                <a:solidFill>
                  <a:schemeClr val="tx1"/>
                </a:solidFill>
                <a:effectLst/>
                <a:latin typeface="Segoe UI Light" pitchFamily="34" charset="0"/>
                <a:ea typeface="+mn-ea"/>
                <a:cs typeface="+mn-cs"/>
              </a:rPr>
              <a:t>), has one table called “MarkLog”.</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By default each 15 minutes, a string is stored on that table, created by the 3th step (</a:t>
            </a:r>
            <a:r>
              <a:rPr lang="en-US" sz="900" kern="1200" dirty="0" err="1" smtClean="0">
                <a:solidFill>
                  <a:schemeClr val="tx1"/>
                </a:solidFill>
                <a:effectLst/>
                <a:latin typeface="Segoe UI Light" pitchFamily="34" charset="0"/>
                <a:ea typeface="+mn-ea"/>
                <a:cs typeface="+mn-cs"/>
              </a:rPr>
              <a:t>MarkAndBackUpLog</a:t>
            </a:r>
            <a:r>
              <a:rPr lang="en-US" sz="900" kern="1200" dirty="0" smtClean="0">
                <a:solidFill>
                  <a:schemeClr val="tx1"/>
                </a:solidFill>
                <a:effectLst/>
                <a:latin typeface="Segoe UI Light" pitchFamily="34" charset="0"/>
                <a:ea typeface="+mn-ea"/>
                <a:cs typeface="+mn-cs"/>
              </a:rPr>
              <a:t>) of the ‘Backup BizTalk Server’ job. This tables are holding all the transaction marks</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And there isn’t any job that cleans these tables so this tables are always growing unnecessarily… the solution provide by Microsoft is using Terminator Tool… which means stop your environment for what… to purge all the data from these tables</a:t>
            </a: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Luckily for us…. You don’t need to do that… I decide to create a stored procedure to extend the delete history capabilities of BizTalk to include this tables according to some best practices</a:t>
            </a:r>
            <a:endParaRPr lang="pt-PT" sz="900" kern="1200" dirty="0" smtClean="0">
              <a:solidFill>
                <a:schemeClr val="tx1"/>
              </a:solidFill>
              <a:effectLst/>
              <a:latin typeface="Segoe UI Light" pitchFamily="34" charset="0"/>
              <a:ea typeface="+mn-ea"/>
              <a:cs typeface="+mn-cs"/>
            </a:endParaRPr>
          </a:p>
          <a:p>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Credits also to Tord Glad Nordahl, Rui Romano, Pedro Sousa and Mikael Sand that helped me to create and improve this script</a:t>
            </a:r>
            <a:endParaRPr lang="pt-PT" sz="900" kern="1200" dirty="0" smtClean="0">
              <a:solidFill>
                <a:schemeClr val="tx1"/>
              </a:solidFill>
              <a:effectLst/>
              <a:latin typeface="Segoe UI Light" pitchFamily="34" charset="0"/>
              <a:ea typeface="+mn-ea"/>
              <a:cs typeface="+mn-cs"/>
            </a:endParaRPr>
          </a:p>
          <a:p>
            <a:endParaRPr lang="en-US" noProof="0" dirty="0" smtClean="0"/>
          </a:p>
          <a:p>
            <a:r>
              <a:rPr lang="en-US" sz="900" kern="1200" dirty="0" smtClean="0">
                <a:solidFill>
                  <a:schemeClr val="tx1"/>
                </a:solidFill>
                <a:effectLst/>
                <a:latin typeface="Segoe UI Light" pitchFamily="34" charset="0"/>
                <a:ea typeface="+mn-ea"/>
                <a:cs typeface="+mn-cs"/>
              </a:rPr>
              <a:t>I really think that Microsoft should take this script, review it and include in the next version or as a hotfix</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908891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There is a lot of inconsistent and incorrect information about the BizTalk SAP Adapter </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Is normal to see comments that the adapter only runs on 32-bit, </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See indications that we have to copy DLLs to two different places (System32 and SysWOW64) but which ones and what does this means?</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Does WCF-SAP Adapter supports 64 bits or not?</a:t>
            </a:r>
            <a:endParaRPr lang="pt-PT" sz="900" kern="1200" dirty="0" smtClean="0">
              <a:solidFill>
                <a:schemeClr val="tx1"/>
              </a:solidFill>
              <a:effectLst/>
              <a:latin typeface="Segoe UI Light" pitchFamily="34" charset="0"/>
              <a:ea typeface="+mn-ea"/>
              <a:cs typeface="+mn-cs"/>
            </a:endParaRPr>
          </a:p>
          <a:p>
            <a:endParaRPr lang="en-US" sz="900" b="1"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Yes, it does</a:t>
            </a:r>
            <a:r>
              <a:rPr lang="en-US" sz="900" kern="1200" dirty="0" smtClean="0">
                <a:solidFill>
                  <a:schemeClr val="tx1"/>
                </a:solidFill>
                <a:effectLst/>
                <a:latin typeface="Segoe UI Light" pitchFamily="34" charset="0"/>
                <a:ea typeface="+mn-ea"/>
                <a:cs typeface="+mn-cs"/>
              </a:rPr>
              <a:t>! </a:t>
            </a:r>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SAP adapter supports both the 32 &amp; 64-bit versions of the SAP RFC SDK, so it can run under 32 or 64-bit Host Instances</a:t>
            </a:r>
          </a:p>
          <a:p>
            <a:endParaRPr lang="pt-PT"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Important things that you need to know is:</a:t>
            </a:r>
            <a:endParaRPr lang="pt-PT" sz="900" b="1"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Doesn’t matter if your SAP system is Unicode or non-Unicode - </a:t>
            </a:r>
            <a:r>
              <a:rPr lang="en-US" sz="900" b="1" kern="1200" dirty="0" smtClean="0">
                <a:solidFill>
                  <a:schemeClr val="tx1"/>
                </a:solidFill>
                <a:effectLst/>
                <a:latin typeface="Segoe UI Light" pitchFamily="34" charset="0"/>
                <a:ea typeface="+mn-ea"/>
                <a:cs typeface="+mn-cs"/>
              </a:rPr>
              <a:t>You always need to use the Unicode version of the RFC SDK (this is a requirement)</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Download the correct resources from SAP Market place specially the 32-bit and 64-bit SDK resources</a:t>
            </a:r>
          </a:p>
          <a:p>
            <a:pPr marL="0" lvl="0" indent="0">
              <a:buFont typeface="Arial" panose="020B0604020202020204" pitchFamily="34" charset="0"/>
              <a:buNone/>
            </a:pPr>
            <a:endParaRPr lang="pt-PT"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SAPCAR – SAPCAR is a compress utility (similar to WinZip, tar and so on), that is used by SAP to compress and decompress nearly all delivered files</a:t>
            </a:r>
            <a:endParaRPr lang="pt-PT"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48D5504-34D8-444C-8325-4523A193BFED}"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92754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Normally Developers have in their environments </a:t>
            </a:r>
            <a:r>
              <a:rPr lang="en-US" sz="900" b="1" kern="1200" dirty="0" smtClean="0">
                <a:solidFill>
                  <a:schemeClr val="tx1"/>
                </a:solidFill>
                <a:effectLst/>
                <a:latin typeface="Segoe UI Light" pitchFamily="34" charset="0"/>
                <a:ea typeface="+mn-ea"/>
                <a:cs typeface="+mn-cs"/>
              </a:rPr>
              <a:t>Full tracking Enable </a:t>
            </a:r>
            <a:r>
              <a:rPr lang="en-US" sz="900" kern="1200" dirty="0" smtClean="0">
                <a:solidFill>
                  <a:schemeClr val="tx1"/>
                </a:solidFill>
                <a:effectLst/>
                <a:latin typeface="Segoe UI Light" pitchFamily="34" charset="0"/>
                <a:ea typeface="+mn-ea"/>
                <a:cs typeface="+mn-cs"/>
              </a:rPr>
              <a:t>because it's easier to debug and see what is happening with your new applications</a:t>
            </a:r>
            <a:endParaRPr lang="pt-PT" sz="900" kern="1200" dirty="0" smtClean="0">
              <a:solidFill>
                <a:schemeClr val="tx1"/>
              </a:solidFill>
              <a:effectLst/>
              <a:latin typeface="Segoe UI Light" pitchFamily="34" charset="0"/>
              <a:ea typeface="+mn-ea"/>
              <a:cs typeface="+mn-cs"/>
            </a:endParaRPr>
          </a:p>
          <a:p>
            <a:endParaRPr lang="en-US" sz="900" b="1"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Does Developer’s</a:t>
            </a:r>
            <a:r>
              <a:rPr lang="en-US" sz="900" kern="1200" dirty="0" smtClean="0">
                <a:solidFill>
                  <a:schemeClr val="tx1"/>
                </a:solidFill>
                <a:effectLst/>
                <a:latin typeface="Segoe UI Light" pitchFamily="34" charset="0"/>
                <a:ea typeface="+mn-ea"/>
                <a:cs typeface="+mn-cs"/>
              </a:rPr>
              <a:t> remember to disable it before they create the resources to put in production?</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No! And actually… they don’t care about that -- is not there task to do it </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And sometimes they don't know the right configurations that should be apply into production</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This can be an annoying and time consuming operation and asking developers to change their </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My advice is… </a:t>
            </a:r>
            <a:r>
              <a:rPr lang="en-US" sz="900" b="1" kern="1200" dirty="0" smtClean="0">
                <a:solidFill>
                  <a:schemeClr val="tx1"/>
                </a:solidFill>
                <a:effectLst/>
                <a:latin typeface="Segoe UI Light" pitchFamily="34" charset="0"/>
                <a:ea typeface="+mn-ea"/>
                <a:cs typeface="+mn-cs"/>
              </a:rPr>
              <a:t>take back the control of your environment</a:t>
            </a:r>
            <a:endParaRPr lang="pt-PT" sz="900"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These tasks can be easily automated and configured</a:t>
            </a:r>
            <a:r>
              <a:rPr lang="en-US" sz="900" b="1" kern="1200" dirty="0" smtClean="0">
                <a:solidFill>
                  <a:schemeClr val="tx1"/>
                </a:solidFill>
                <a:effectLst/>
                <a:latin typeface="Segoe UI Light" pitchFamily="34" charset="0"/>
                <a:ea typeface="+mn-ea"/>
                <a:cs typeface="+mn-cs"/>
              </a:rPr>
              <a:t> by easily creating or using PowerShell</a:t>
            </a:r>
            <a:endParaRPr lang="pt-PT"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To Disabling all Tracking or enable just the important ones at the application level </a:t>
            </a:r>
            <a:r>
              <a:rPr lang="en-US" sz="900" b="1" kern="1200" dirty="0" smtClean="0">
                <a:solidFill>
                  <a:schemeClr val="tx1"/>
                </a:solidFill>
                <a:effectLst/>
                <a:latin typeface="Segoe UI Light" pitchFamily="34" charset="0"/>
                <a:ea typeface="+mn-ea"/>
                <a:cs typeface="+mn-cs"/>
              </a:rPr>
              <a:t>or addressing all of them</a:t>
            </a:r>
            <a:endParaRPr lang="pt-PT"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You lose 1 day developing these scripts and then you do not need to worry any more</a:t>
            </a:r>
          </a:p>
          <a:p>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Ok </a:t>
            </a:r>
            <a:r>
              <a:rPr lang="pt-PT" sz="900" kern="1200" dirty="0" err="1" smtClean="0">
                <a:solidFill>
                  <a:schemeClr val="tx1"/>
                </a:solidFill>
                <a:effectLst/>
                <a:latin typeface="Segoe UI Light" pitchFamily="34" charset="0"/>
                <a:ea typeface="+mn-ea"/>
                <a:cs typeface="+mn-cs"/>
              </a:rPr>
              <a:t>enough</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of</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admin</a:t>
            </a:r>
            <a:r>
              <a:rPr lang="pt-PT" sz="900" kern="1200" dirty="0" smtClean="0">
                <a:solidFill>
                  <a:schemeClr val="tx1"/>
                </a:solidFill>
                <a:effectLst/>
                <a:latin typeface="Segoe UI Light" pitchFamily="34" charset="0"/>
                <a:ea typeface="+mn-ea"/>
                <a:cs typeface="+mn-cs"/>
              </a:rPr>
              <a:t> </a:t>
            </a:r>
            <a:r>
              <a:rPr lang="pt-PT" sz="900" kern="1200" dirty="0" err="1" smtClean="0">
                <a:solidFill>
                  <a:schemeClr val="tx1"/>
                </a:solidFill>
                <a:effectLst/>
                <a:latin typeface="Segoe UI Light" pitchFamily="34" charset="0"/>
                <a:ea typeface="+mn-ea"/>
                <a:cs typeface="+mn-cs"/>
              </a:rPr>
              <a:t>tips</a:t>
            </a:r>
            <a:r>
              <a:rPr lang="pt-PT" sz="900" kern="120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And now Do you know what I mean about Developer Tips?...</a:t>
            </a:r>
            <a:endParaRPr lang="pt-PT"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084237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347252341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 name="Title 1"/>
          <p:cNvSpPr>
            <a:spLocks noGrp="1"/>
          </p:cNvSpPr>
          <p:nvPr>
            <p:ph type="ctrTitle" hasCustomPrompt="1"/>
          </p:nvPr>
        </p:nvSpPr>
        <p:spPr>
          <a:xfrm>
            <a:off x="618330" y="2279697"/>
            <a:ext cx="11255709" cy="2435131"/>
          </a:xfrm>
        </p:spPr>
        <p:txBody>
          <a:bodyPr anchor="b">
            <a:normAutofit/>
          </a:bodyPr>
          <a:lstStyle>
            <a:lvl1pPr algn="l">
              <a:defRPr sz="14075"/>
            </a:lvl1pPr>
          </a:lstStyle>
          <a:p>
            <a:r>
              <a:rPr lang="en-US" dirty="0" smtClean="0"/>
              <a:t>Video</a:t>
            </a:r>
            <a:endParaRPr lang="en-US" dirty="0"/>
          </a:p>
        </p:txBody>
      </p:sp>
    </p:spTree>
    <p:extLst>
      <p:ext uri="{BB962C8B-B14F-4D97-AF65-F5344CB8AC3E}">
        <p14:creationId xmlns:p14="http://schemas.microsoft.com/office/powerpoint/2010/main" val="1249186797"/>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 name="Title 1"/>
          <p:cNvSpPr>
            <a:spLocks noGrp="1"/>
          </p:cNvSpPr>
          <p:nvPr>
            <p:ph type="ctrTitle"/>
          </p:nvPr>
        </p:nvSpPr>
        <p:spPr>
          <a:xfrm>
            <a:off x="618330" y="1564890"/>
            <a:ext cx="11255709" cy="1027952"/>
          </a:xfrm>
        </p:spPr>
        <p:txBody>
          <a:bodyPr anchor="b"/>
          <a:lstStyle>
            <a:lvl1pPr algn="l">
              <a:defRPr sz="6119">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2910542"/>
            <a:ext cx="11255709" cy="2451927"/>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158211125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288585"/>
            <a:ext cx="11255709" cy="2435131"/>
          </a:xfrm>
        </p:spPr>
        <p:txBody>
          <a:bodyPr anchor="ctr">
            <a:noAutofit/>
          </a:bodyPr>
          <a:lstStyle>
            <a:lvl1pPr algn="l">
              <a:lnSpc>
                <a:spcPct val="100000"/>
              </a:lnSpc>
              <a:defRPr sz="1693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175411987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8227700"/>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12122360"/>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82081472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itle">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1115294938"/>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1260701711"/>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5"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2653590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70" y="233153"/>
            <a:ext cx="11375537" cy="77691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70" y="1476621"/>
            <a:ext cx="11375537" cy="965254"/>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2"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698314856"/>
      </p:ext>
    </p:extLst>
  </p:cSld>
  <p:clrMapOvr>
    <a:masterClrMapping/>
  </p:clrMapOvr>
  <p:transition>
    <p:wipe dir="r"/>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70" y="233153"/>
            <a:ext cx="11375537" cy="77691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70" y="1476625"/>
            <a:ext cx="11375537" cy="20442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1981870"/>
      </p:ext>
    </p:extLst>
  </p:cSld>
  <p:clrMapOvr>
    <a:masterClrMapping/>
  </p:clrMapOvr>
  <p:transition>
    <p:wipe dir="r"/>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9670" y="1476625"/>
            <a:ext cx="11375537" cy="204429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8296057"/>
      </p:ext>
    </p:extLst>
  </p:cSld>
  <p:clrMapOvr>
    <a:masterClrMapping/>
  </p:clrMapOvr>
  <p:transition>
    <p:wipe dir="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97250889"/>
      </p:ext>
    </p:extLst>
  </p:cSld>
  <p:clrMapOvr>
    <a:masterClrMapping/>
  </p:clrMapOvr>
  <p:transition>
    <p:wipe dir="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2792817"/>
            <a:ext cx="3288506" cy="704445"/>
          </a:xfrm>
          <a:prstGeom prst="rect">
            <a:avLst/>
          </a:prstGeom>
        </p:spPr>
      </p:pic>
      <p:sp>
        <p:nvSpPr>
          <p:cNvPr id="3" name="Text Box 3"/>
          <p:cNvSpPr txBox="1">
            <a:spLocks noChangeArrowheads="1"/>
          </p:cNvSpPr>
          <p:nvPr userDrawn="1"/>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a:t>
            </a:r>
            <a:r>
              <a:rPr lang="en-US" sz="700" dirty="0" smtClean="0">
                <a:gradFill>
                  <a:gsLst>
                    <a:gs pos="0">
                      <a:srgbClr val="FFFFFF"/>
                    </a:gs>
                    <a:gs pos="100000">
                      <a:srgbClr val="FFFFFF"/>
                    </a:gs>
                  </a:gsLst>
                  <a:lin ang="5400000" scaled="0"/>
                </a:gradFill>
                <a:cs typeface="Segoe UI" pitchFamily="34" charset="0"/>
              </a:rPr>
              <a:t>. Because </a:t>
            </a:r>
            <a:r>
              <a:rPr lang="en-US" sz="700" dirty="0">
                <a:gradFill>
                  <a:gsLst>
                    <a:gs pos="0">
                      <a:srgbClr val="FFFFFF"/>
                    </a:gs>
                    <a:gs pos="100000">
                      <a:srgbClr val="FFFFFF"/>
                    </a:gs>
                  </a:gsLst>
                  <a:lin ang="5400000" scaled="0"/>
                </a:gradFill>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cs typeface="Segoe UI" pitchFamily="34" charset="0"/>
              </a:rPr>
              <a:t>. MICROSOFT </a:t>
            </a:r>
            <a:r>
              <a:rPr lang="en-US" sz="700" dirty="0">
                <a:gradFill>
                  <a:gsLst>
                    <a:gs pos="0">
                      <a:srgbClr val="FFFFFF"/>
                    </a:gs>
                    <a:gs pos="100000">
                      <a:srgbClr val="FFFFFF"/>
                    </a:gs>
                  </a:gsLst>
                  <a:lin ang="5400000" scaled="0"/>
                </a:gra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2490477360"/>
      </p:ext>
    </p:extLst>
  </p:cSld>
  <p:clrMapOvr>
    <a:masterClrMapping/>
  </p:clrMapOvr>
  <p:transition>
    <p:wipe dir="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91956"/>
      </p:ext>
    </p:extLst>
  </p:cSld>
  <p:clrMapOvr>
    <a:masterClrMapping/>
  </p:clrMapOvr>
  <p:transition>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119583" y="6482889"/>
            <a:ext cx="4197310" cy="372394"/>
          </a:xfrm>
          <a:prstGeom prst="rect">
            <a:avLst/>
          </a:prstGeom>
        </p:spPr>
        <p:txBody>
          <a:bodyPr/>
          <a:lstStyle/>
          <a:p>
            <a:r>
              <a:rPr lang="en-US" dirty="0" smtClean="0">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3"/>
          </p:nvPr>
        </p:nvSpPr>
        <p:spPr>
          <a:xfrm>
            <a:off x="8783260" y="6482889"/>
            <a:ext cx="2798207" cy="372394"/>
          </a:xfrm>
          <a:prstGeom prst="rect">
            <a:avLst/>
          </a:prstGeom>
        </p:spPr>
        <p:txBody>
          <a:bodyPr/>
          <a:lstStyle/>
          <a:p>
            <a:fld id="{27258FFF-F925-446B-8502-81C933981705}" type="slidenum">
              <a:rPr lang="en-US" smtClean="0">
                <a:solidFill>
                  <a:srgbClr val="FFFFFF"/>
                </a:solidFill>
              </a:rPr>
              <a:pPr/>
              <a:t>‹#›</a:t>
            </a:fld>
            <a:endParaRPr lang="en-US" dirty="0">
              <a:solidFill>
                <a:srgbClr val="FFFFFF"/>
              </a:solidFill>
            </a:endParaRPr>
          </a:p>
        </p:txBody>
      </p:sp>
      <p:sp>
        <p:nvSpPr>
          <p:cNvPr id="4" name="Text Placeholder 4"/>
          <p:cNvSpPr>
            <a:spLocks noGrp="1"/>
          </p:cNvSpPr>
          <p:nvPr>
            <p:ph type="body" sz="quarter" idx="11"/>
          </p:nvPr>
        </p:nvSpPr>
        <p:spPr>
          <a:xfrm>
            <a:off x="274640" y="355513"/>
            <a:ext cx="6400799" cy="68326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5" name="Text Placeholder 10"/>
          <p:cNvSpPr>
            <a:spLocks noGrp="1"/>
          </p:cNvSpPr>
          <p:nvPr>
            <p:ph type="body" sz="quarter" idx="14"/>
          </p:nvPr>
        </p:nvSpPr>
        <p:spPr>
          <a:xfrm>
            <a:off x="274639" y="2125663"/>
            <a:ext cx="3200429" cy="1302921"/>
          </a:xfrm>
        </p:spPr>
        <p:txBody>
          <a:bodyPr/>
          <a:lstStyle>
            <a:lvl1pPr marL="0" indent="0">
              <a:lnSpc>
                <a:spcPct val="100000"/>
              </a:lnSpc>
              <a:spcBef>
                <a:spcPts val="0"/>
              </a:spcBef>
              <a:spcAft>
                <a:spcPts val="3000"/>
              </a:spcAft>
              <a:buNone/>
              <a:defRPr sz="1800">
                <a:latin typeface="+mn-lt"/>
              </a:defRPr>
            </a:lvl1pPr>
            <a:lvl2pPr marL="3174" indent="0">
              <a:lnSpc>
                <a:spcPts val="1449"/>
              </a:lnSpc>
              <a:spcBef>
                <a:spcPts val="0"/>
              </a:spcBef>
              <a:spcAft>
                <a:spcPts val="1199"/>
              </a:spcAft>
              <a:buNone/>
              <a:defRPr sz="1299"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1541617"/>
      </p:ext>
    </p:extLst>
  </p:cSld>
  <p:clrMapOvr>
    <a:masterClrMapping/>
  </p:clrMapOvr>
  <p:transition>
    <p:wipe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70" y="1476625"/>
            <a:ext cx="11375537" cy="204429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5329421"/>
      </p:ext>
    </p:extLst>
  </p:cSld>
  <p:clrMapOvr>
    <a:masterClrMapping/>
  </p:clrMapOvr>
  <p:transition>
    <p:wipe dir="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70" y="1476625"/>
            <a:ext cx="11375537" cy="204429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9"/>
            <a:ext cx="12436477" cy="631450"/>
          </a:xfrm>
          <a:solidFill>
            <a:srgbClr val="FFFF99"/>
          </a:solidFill>
        </p:spPr>
        <p:txBody>
          <a:bodyPr wrap="square" lIns="182715" tIns="91359" rIns="182715" bIns="91359" anchor="b" anchorCtr="0">
            <a:noAutofit/>
          </a:bodyPr>
          <a:lstStyle>
            <a:lvl1pPr algn="r">
              <a:buFont typeface="Arial" pitchFamily="34" charset="0"/>
              <a:buNone/>
              <a:defRPr spc="-52"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08819958"/>
      </p:ext>
    </p:extLst>
  </p:cSld>
  <p:clrMapOvr>
    <a:masterClrMapping/>
  </p:clrMapOvr>
  <p:transition>
    <p:wipe dir="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992923" y="1439029"/>
            <a:ext cx="10450655" cy="1553827"/>
          </a:xfrm>
        </p:spPr>
        <p:txBody>
          <a:bodyPr>
            <a:noAutofit/>
          </a:bodyPr>
          <a:lstStyle>
            <a:lvl1pPr>
              <a:lnSpc>
                <a:spcPct val="90000"/>
              </a:lnSpc>
              <a:defRPr sz="5949"/>
            </a:lvl1pPr>
          </a:lstStyle>
          <a:p>
            <a:r>
              <a:rPr lang="en-US" smtClean="0"/>
              <a:t>Click to edit Master title style</a:t>
            </a:r>
            <a:endParaRPr lang="en-US" dirty="0"/>
          </a:p>
        </p:txBody>
      </p:sp>
      <p:sp>
        <p:nvSpPr>
          <p:cNvPr id="13" name="Subtitle 2"/>
          <p:cNvSpPr>
            <a:spLocks noGrp="1"/>
          </p:cNvSpPr>
          <p:nvPr>
            <p:ph type="subTitle" idx="1"/>
          </p:nvPr>
        </p:nvSpPr>
        <p:spPr>
          <a:xfrm>
            <a:off x="988879" y="3497271"/>
            <a:ext cx="10450656" cy="472477"/>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621030" indent="0" algn="ctr">
              <a:buNone/>
              <a:defRPr>
                <a:solidFill>
                  <a:schemeClr val="tx1">
                    <a:tint val="75000"/>
                  </a:schemeClr>
                </a:solidFill>
              </a:defRPr>
            </a:lvl2pPr>
            <a:lvl3pPr marL="1242059" indent="0" algn="ctr">
              <a:buNone/>
              <a:defRPr>
                <a:solidFill>
                  <a:schemeClr val="tx1">
                    <a:tint val="75000"/>
                  </a:schemeClr>
                </a:solidFill>
              </a:defRPr>
            </a:lvl3pPr>
            <a:lvl4pPr marL="1863086" indent="0" algn="ctr">
              <a:buNone/>
              <a:defRPr>
                <a:solidFill>
                  <a:schemeClr val="tx1">
                    <a:tint val="75000"/>
                  </a:schemeClr>
                </a:solidFill>
              </a:defRPr>
            </a:lvl4pPr>
            <a:lvl5pPr marL="2484117" indent="0" algn="ctr">
              <a:buNone/>
              <a:defRPr>
                <a:solidFill>
                  <a:schemeClr val="tx1">
                    <a:tint val="75000"/>
                  </a:schemeClr>
                </a:solidFill>
              </a:defRPr>
            </a:lvl5pPr>
            <a:lvl6pPr marL="3105146" indent="0" algn="ctr">
              <a:buNone/>
              <a:defRPr>
                <a:solidFill>
                  <a:schemeClr val="tx1">
                    <a:tint val="75000"/>
                  </a:schemeClr>
                </a:solidFill>
              </a:defRPr>
            </a:lvl6pPr>
            <a:lvl7pPr marL="3726170" indent="0" algn="ctr">
              <a:buNone/>
              <a:defRPr>
                <a:solidFill>
                  <a:schemeClr val="tx1">
                    <a:tint val="75000"/>
                  </a:schemeClr>
                </a:solidFill>
              </a:defRPr>
            </a:lvl7pPr>
            <a:lvl8pPr marL="4347199" indent="0" algn="ctr">
              <a:buNone/>
              <a:defRPr>
                <a:solidFill>
                  <a:schemeClr val="tx1">
                    <a:tint val="75000"/>
                  </a:schemeClr>
                </a:solidFill>
              </a:defRPr>
            </a:lvl8pPr>
            <a:lvl9pPr marL="4968232"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357826653"/>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0" cy="1553823"/>
          </a:xfrm>
        </p:spPr>
        <p:txBody>
          <a:bodyPr anchor="ctr" anchorCtr="0">
            <a:noAutofit/>
          </a:bodyPr>
          <a:lstStyle>
            <a:lvl1pPr>
              <a:lnSpc>
                <a:spcPct val="90000"/>
              </a:lnSpc>
              <a:defRPr sz="492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1"/>
            <a:ext cx="4290731" cy="470856"/>
          </a:xfrm>
        </p:spPr>
        <p:txBody>
          <a:bodyPr>
            <a:noAutofit/>
          </a:bodyPr>
          <a:lstStyle>
            <a:lvl1pPr marL="0" indent="0" algn="l" defTabSz="932590" rtl="0" eaLnBrk="1" latinLnBrk="0" hangingPunct="1">
              <a:lnSpc>
                <a:spcPct val="90000"/>
              </a:lnSpc>
              <a:spcBef>
                <a:spcPts val="0"/>
              </a:spcBef>
              <a:buSzPct val="80000"/>
              <a:buFont typeface="Arial" pitchFamily="34" charset="0"/>
              <a:buNone/>
              <a:defRPr lang="en-US" sz="2465" kern="1200" dirty="0">
                <a:solidFill>
                  <a:schemeClr val="bg1">
                    <a:alpha val="99000"/>
                  </a:schemeClr>
                </a:solidFill>
                <a:latin typeface="+mn-lt"/>
                <a:ea typeface="+mn-ea"/>
                <a:cs typeface="+mn-cs"/>
              </a:defRPr>
            </a:lvl1pPr>
            <a:lvl2pPr marL="466295" indent="0" algn="ctr">
              <a:buNone/>
              <a:defRPr>
                <a:solidFill>
                  <a:schemeClr val="tx1">
                    <a:tint val="75000"/>
                  </a:schemeClr>
                </a:solidFill>
              </a:defRPr>
            </a:lvl2pPr>
            <a:lvl3pPr marL="932590" indent="0" algn="ctr">
              <a:buNone/>
              <a:defRPr>
                <a:solidFill>
                  <a:schemeClr val="tx1">
                    <a:tint val="75000"/>
                  </a:schemeClr>
                </a:solidFill>
              </a:defRPr>
            </a:lvl3pPr>
            <a:lvl4pPr marL="1398885" indent="0" algn="ctr">
              <a:buNone/>
              <a:defRPr>
                <a:solidFill>
                  <a:schemeClr val="tx1">
                    <a:tint val="75000"/>
                  </a:schemeClr>
                </a:solidFill>
              </a:defRPr>
            </a:lvl4pPr>
            <a:lvl5pPr marL="1865182" indent="0" algn="ctr">
              <a:buNone/>
              <a:defRPr>
                <a:solidFill>
                  <a:schemeClr val="tx1">
                    <a:tint val="75000"/>
                  </a:schemeClr>
                </a:solidFill>
              </a:defRPr>
            </a:lvl5pPr>
            <a:lvl6pPr marL="2331477" indent="0" algn="ctr">
              <a:buNone/>
              <a:defRPr>
                <a:solidFill>
                  <a:schemeClr val="tx1">
                    <a:tint val="75000"/>
                  </a:schemeClr>
                </a:solidFill>
              </a:defRPr>
            </a:lvl6pPr>
            <a:lvl7pPr marL="2797771" indent="0" algn="ctr">
              <a:buNone/>
              <a:defRPr>
                <a:solidFill>
                  <a:schemeClr val="tx1">
                    <a:tint val="75000"/>
                  </a:schemeClr>
                </a:solidFill>
              </a:defRPr>
            </a:lvl7pPr>
            <a:lvl8pPr marL="3264067" indent="0" algn="ctr">
              <a:buNone/>
              <a:defRPr>
                <a:solidFill>
                  <a:schemeClr val="tx1">
                    <a:tint val="75000"/>
                  </a:schemeClr>
                </a:solidFill>
              </a:defRPr>
            </a:lvl8pPr>
            <a:lvl9pPr marL="373036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10"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14"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2" cy="21561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3287"/>
              <a:endParaRPr lang="en-US" sz="246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3287"/>
              <a:endParaRPr lang="en-US" sz="2465">
                <a:solidFill>
                  <a:srgbClr val="292929"/>
                </a:solidFill>
              </a:endParaRPr>
            </a:p>
          </p:txBody>
        </p:sp>
      </p:grpSp>
    </p:spTree>
    <p:extLst>
      <p:ext uri="{BB962C8B-B14F-4D97-AF65-F5344CB8AC3E}">
        <p14:creationId xmlns:p14="http://schemas.microsoft.com/office/powerpoint/2010/main" val="122844797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smtClean="0"/>
              <a:t>Click to edit Master title style</a:t>
            </a:r>
            <a:endParaRPr lang="nl-BE"/>
          </a:p>
        </p:txBody>
      </p:sp>
      <p:sp>
        <p:nvSpPr>
          <p:cNvPr id="3" name="Subtitle 2"/>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nl-BE"/>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06535077-C467-44F4-ADE9-A43F4740F681}" type="datetimeFigureOut">
              <a:rPr lang="nl-BE" smtClean="0">
                <a:solidFill>
                  <a:prstClr val="black"/>
                </a:solidFill>
              </a:rPr>
              <a:pPr defTabSz="932597"/>
              <a:t>15/06/2015</a:t>
            </a:fld>
            <a:endParaRPr lang="nl-BE">
              <a:solidFill>
                <a:prstClr val="black"/>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nl-BE">
              <a:solidFill>
                <a:prstClr val="black"/>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7A83E2DA-20EA-4F68-B566-F2B5145C90B7}" type="slidenum">
              <a:rPr lang="nl-BE" smtClean="0">
                <a:solidFill>
                  <a:prstClr val="black"/>
                </a:solidFill>
              </a:rPr>
              <a:pPr defTabSz="932597"/>
              <a:t>‹#›</a:t>
            </a:fld>
            <a:endParaRPr lang="nl-BE">
              <a:solidFill>
                <a:prstClr val="black"/>
              </a:solidFill>
            </a:endParaRPr>
          </a:p>
        </p:txBody>
      </p:sp>
    </p:spTree>
    <p:extLst>
      <p:ext uri="{BB962C8B-B14F-4D97-AF65-F5344CB8AC3E}">
        <p14:creationId xmlns:p14="http://schemas.microsoft.com/office/powerpoint/2010/main" val="4137317309"/>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nl-BE"/>
          </a:p>
        </p:txBody>
      </p:sp>
      <p:sp>
        <p:nvSpPr>
          <p:cNvPr id="3" name="Content Placeholder 2"/>
          <p:cNvSpPr>
            <a:spLocks noGrp="1"/>
          </p:cNvSpPr>
          <p:nvPr>
            <p:ph idx="1"/>
          </p:nvPr>
        </p:nvSpPr>
        <p:spPr>
          <a:xfrm>
            <a:off x="855008" y="1861968"/>
            <a:ext cx="10726460"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06535077-C467-44F4-ADE9-A43F4740F681}" type="datetimeFigureOut">
              <a:rPr lang="nl-BE" smtClean="0">
                <a:solidFill>
                  <a:prstClr val="black"/>
                </a:solidFill>
              </a:rPr>
              <a:pPr defTabSz="932597"/>
              <a:t>15/06/2015</a:t>
            </a:fld>
            <a:endParaRPr lang="nl-BE">
              <a:solidFill>
                <a:prstClr val="black"/>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nl-BE">
              <a:solidFill>
                <a:prstClr val="black"/>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7A83E2DA-20EA-4F68-B566-F2B5145C90B7}" type="slidenum">
              <a:rPr lang="nl-BE" smtClean="0">
                <a:solidFill>
                  <a:prstClr val="black"/>
                </a:solidFill>
              </a:rPr>
              <a:pPr defTabSz="932597"/>
              <a:t>‹#›</a:t>
            </a:fld>
            <a:endParaRPr lang="nl-BE">
              <a:solidFill>
                <a:prstClr val="black"/>
              </a:solidFill>
            </a:endParaRPr>
          </a:p>
        </p:txBody>
      </p:sp>
    </p:spTree>
    <p:extLst>
      <p:ext uri="{BB962C8B-B14F-4D97-AF65-F5344CB8AC3E}">
        <p14:creationId xmlns:p14="http://schemas.microsoft.com/office/powerpoint/2010/main" val="390927067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a:prstGeom prst="rect">
            <a:avLst/>
          </a:prstGeom>
        </p:spPr>
        <p:txBody>
          <a:bodyPr anchor="b"/>
          <a:lstStyle>
            <a:lvl1pPr>
              <a:defRPr sz="6119"/>
            </a:lvl1pPr>
          </a:lstStyle>
          <a:p>
            <a:r>
              <a:rPr lang="en-US" smtClean="0"/>
              <a:t>Click to edit Master title style</a:t>
            </a:r>
            <a:endParaRPr lang="nl-BE"/>
          </a:p>
        </p:txBody>
      </p:sp>
      <p:sp>
        <p:nvSpPr>
          <p:cNvPr id="3" name="Text Placeholder 2"/>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06535077-C467-44F4-ADE9-A43F4740F681}" type="datetimeFigureOut">
              <a:rPr lang="nl-BE" smtClean="0">
                <a:solidFill>
                  <a:prstClr val="black"/>
                </a:solidFill>
              </a:rPr>
              <a:pPr defTabSz="932597"/>
              <a:t>15/06/2015</a:t>
            </a:fld>
            <a:endParaRPr lang="nl-BE">
              <a:solidFill>
                <a:prstClr val="black"/>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nl-BE">
              <a:solidFill>
                <a:prstClr val="black"/>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7A83E2DA-20EA-4F68-B566-F2B5145C90B7}" type="slidenum">
              <a:rPr lang="nl-BE" smtClean="0">
                <a:solidFill>
                  <a:prstClr val="black"/>
                </a:solidFill>
              </a:rPr>
              <a:pPr defTabSz="932597"/>
              <a:t>‹#›</a:t>
            </a:fld>
            <a:endParaRPr lang="nl-BE">
              <a:solidFill>
                <a:prstClr val="black"/>
              </a:solidFill>
            </a:endParaRPr>
          </a:p>
        </p:txBody>
      </p:sp>
    </p:spTree>
    <p:extLst>
      <p:ext uri="{BB962C8B-B14F-4D97-AF65-F5344CB8AC3E}">
        <p14:creationId xmlns:p14="http://schemas.microsoft.com/office/powerpoint/2010/main" val="203543552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nl-BE"/>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06535077-C467-44F4-ADE9-A43F4740F681}" type="datetimeFigureOut">
              <a:rPr lang="nl-BE" smtClean="0">
                <a:solidFill>
                  <a:prstClr val="black"/>
                </a:solidFill>
              </a:rPr>
              <a:pPr defTabSz="932597"/>
              <a:t>15/06/2015</a:t>
            </a:fld>
            <a:endParaRPr lang="nl-BE">
              <a:solidFill>
                <a:prstClr val="black"/>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nl-BE">
              <a:solidFill>
                <a:prstClr val="black"/>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7A83E2DA-20EA-4F68-B566-F2B5145C90B7}" type="slidenum">
              <a:rPr lang="nl-BE" smtClean="0">
                <a:solidFill>
                  <a:prstClr val="black"/>
                </a:solidFill>
              </a:rPr>
              <a:pPr defTabSz="932597"/>
              <a:t>‹#›</a:t>
            </a:fld>
            <a:endParaRPr lang="nl-BE">
              <a:solidFill>
                <a:prstClr val="black"/>
              </a:solidFill>
            </a:endParaRPr>
          </a:p>
        </p:txBody>
      </p:sp>
    </p:spTree>
    <p:extLst>
      <p:ext uri="{BB962C8B-B14F-4D97-AF65-F5344CB8AC3E}">
        <p14:creationId xmlns:p14="http://schemas.microsoft.com/office/powerpoint/2010/main" val="143938117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a:prstGeom prst="rect">
            <a:avLst/>
          </a:prstGeom>
        </p:spPr>
        <p:txBody>
          <a:bodyPr/>
          <a:lstStyle/>
          <a:p>
            <a:r>
              <a:rPr lang="en-US" smtClean="0"/>
              <a:t>Click to edit Master title style</a:t>
            </a:r>
            <a:endParaRPr lang="nl-BE"/>
          </a:p>
        </p:txBody>
      </p:sp>
      <p:sp>
        <p:nvSpPr>
          <p:cNvPr id="3" name="Text Placeholder 2"/>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a:xfrm>
            <a:off x="855008" y="6482889"/>
            <a:ext cx="2798207" cy="372394"/>
          </a:xfrm>
          <a:prstGeom prst="rect">
            <a:avLst/>
          </a:prstGeom>
        </p:spPr>
        <p:txBody>
          <a:bodyPr/>
          <a:lstStyle/>
          <a:p>
            <a:pPr defTabSz="932597"/>
            <a:fld id="{06535077-C467-44F4-ADE9-A43F4740F681}" type="datetimeFigureOut">
              <a:rPr lang="nl-BE" smtClean="0">
                <a:solidFill>
                  <a:prstClr val="black"/>
                </a:solidFill>
              </a:rPr>
              <a:pPr defTabSz="932597"/>
              <a:t>15/06/2015</a:t>
            </a:fld>
            <a:endParaRPr lang="nl-BE">
              <a:solidFill>
                <a:prstClr val="black"/>
              </a:solidFill>
            </a:endParaRPr>
          </a:p>
        </p:txBody>
      </p:sp>
      <p:sp>
        <p:nvSpPr>
          <p:cNvPr id="8" name="Footer Placeholder 7"/>
          <p:cNvSpPr>
            <a:spLocks noGrp="1"/>
          </p:cNvSpPr>
          <p:nvPr>
            <p:ph type="ftr" sz="quarter" idx="11"/>
          </p:nvPr>
        </p:nvSpPr>
        <p:spPr>
          <a:xfrm>
            <a:off x="4119583" y="6482889"/>
            <a:ext cx="4197310" cy="372394"/>
          </a:xfrm>
          <a:prstGeom prst="rect">
            <a:avLst/>
          </a:prstGeom>
        </p:spPr>
        <p:txBody>
          <a:bodyPr/>
          <a:lstStyle/>
          <a:p>
            <a:pPr defTabSz="932597"/>
            <a:endParaRPr lang="nl-BE">
              <a:solidFill>
                <a:prstClr val="black"/>
              </a:solidFill>
            </a:endParaRPr>
          </a:p>
        </p:txBody>
      </p:sp>
      <p:sp>
        <p:nvSpPr>
          <p:cNvPr id="9" name="Slide Number Placeholder 8"/>
          <p:cNvSpPr>
            <a:spLocks noGrp="1"/>
          </p:cNvSpPr>
          <p:nvPr>
            <p:ph type="sldNum" sz="quarter" idx="12"/>
          </p:nvPr>
        </p:nvSpPr>
        <p:spPr>
          <a:xfrm>
            <a:off x="8783260" y="6482889"/>
            <a:ext cx="2798207" cy="372394"/>
          </a:xfrm>
          <a:prstGeom prst="rect">
            <a:avLst/>
          </a:prstGeom>
        </p:spPr>
        <p:txBody>
          <a:bodyPr/>
          <a:lstStyle/>
          <a:p>
            <a:pPr defTabSz="932597"/>
            <a:fld id="{7A83E2DA-20EA-4F68-B566-F2B5145C90B7}" type="slidenum">
              <a:rPr lang="nl-BE" smtClean="0">
                <a:solidFill>
                  <a:prstClr val="black"/>
                </a:solidFill>
              </a:rPr>
              <a:pPr defTabSz="932597"/>
              <a:t>‹#›</a:t>
            </a:fld>
            <a:endParaRPr lang="nl-BE">
              <a:solidFill>
                <a:prstClr val="black"/>
              </a:solidFill>
            </a:endParaRPr>
          </a:p>
        </p:txBody>
      </p:sp>
    </p:spTree>
    <p:extLst>
      <p:ext uri="{BB962C8B-B14F-4D97-AF65-F5344CB8AC3E}">
        <p14:creationId xmlns:p14="http://schemas.microsoft.com/office/powerpoint/2010/main" val="34985147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nl-BE"/>
          </a:p>
        </p:txBody>
      </p:sp>
      <p:sp>
        <p:nvSpPr>
          <p:cNvPr id="3" name="Date Placeholder 2"/>
          <p:cNvSpPr>
            <a:spLocks noGrp="1"/>
          </p:cNvSpPr>
          <p:nvPr>
            <p:ph type="dt" sz="half" idx="10"/>
          </p:nvPr>
        </p:nvSpPr>
        <p:spPr>
          <a:xfrm>
            <a:off x="855008" y="6482889"/>
            <a:ext cx="2798207" cy="372394"/>
          </a:xfrm>
          <a:prstGeom prst="rect">
            <a:avLst/>
          </a:prstGeom>
        </p:spPr>
        <p:txBody>
          <a:bodyPr/>
          <a:lstStyle/>
          <a:p>
            <a:pPr defTabSz="932597"/>
            <a:fld id="{06535077-C467-44F4-ADE9-A43F4740F681}" type="datetimeFigureOut">
              <a:rPr lang="nl-BE" smtClean="0">
                <a:solidFill>
                  <a:prstClr val="black"/>
                </a:solidFill>
              </a:rPr>
              <a:pPr defTabSz="932597"/>
              <a:t>15/06/2015</a:t>
            </a:fld>
            <a:endParaRPr lang="nl-BE">
              <a:solidFill>
                <a:prstClr val="black"/>
              </a:solidFill>
            </a:endParaRPr>
          </a:p>
        </p:txBody>
      </p:sp>
      <p:sp>
        <p:nvSpPr>
          <p:cNvPr id="4" name="Footer Placeholder 3"/>
          <p:cNvSpPr>
            <a:spLocks noGrp="1"/>
          </p:cNvSpPr>
          <p:nvPr>
            <p:ph type="ftr" sz="quarter" idx="11"/>
          </p:nvPr>
        </p:nvSpPr>
        <p:spPr>
          <a:xfrm>
            <a:off x="4119583" y="6482889"/>
            <a:ext cx="4197310" cy="372394"/>
          </a:xfrm>
          <a:prstGeom prst="rect">
            <a:avLst/>
          </a:prstGeom>
        </p:spPr>
        <p:txBody>
          <a:bodyPr/>
          <a:lstStyle/>
          <a:p>
            <a:pPr defTabSz="932597"/>
            <a:endParaRPr lang="nl-BE">
              <a:solidFill>
                <a:prstClr val="black"/>
              </a:solidFill>
            </a:endParaRPr>
          </a:p>
        </p:txBody>
      </p:sp>
      <p:sp>
        <p:nvSpPr>
          <p:cNvPr id="5" name="Slide Number Placeholder 4"/>
          <p:cNvSpPr>
            <a:spLocks noGrp="1"/>
          </p:cNvSpPr>
          <p:nvPr>
            <p:ph type="sldNum" sz="quarter" idx="12"/>
          </p:nvPr>
        </p:nvSpPr>
        <p:spPr>
          <a:xfrm>
            <a:off x="8783260" y="6482889"/>
            <a:ext cx="2798207" cy="372394"/>
          </a:xfrm>
          <a:prstGeom prst="rect">
            <a:avLst/>
          </a:prstGeom>
        </p:spPr>
        <p:txBody>
          <a:bodyPr/>
          <a:lstStyle/>
          <a:p>
            <a:pPr defTabSz="932597"/>
            <a:fld id="{7A83E2DA-20EA-4F68-B566-F2B5145C90B7}" type="slidenum">
              <a:rPr lang="nl-BE" smtClean="0">
                <a:solidFill>
                  <a:prstClr val="black"/>
                </a:solidFill>
              </a:rPr>
              <a:pPr defTabSz="932597"/>
              <a:t>‹#›</a:t>
            </a:fld>
            <a:endParaRPr lang="nl-BE">
              <a:solidFill>
                <a:prstClr val="black"/>
              </a:solidFill>
            </a:endParaRPr>
          </a:p>
        </p:txBody>
      </p:sp>
    </p:spTree>
    <p:extLst>
      <p:ext uri="{BB962C8B-B14F-4D97-AF65-F5344CB8AC3E}">
        <p14:creationId xmlns:p14="http://schemas.microsoft.com/office/powerpoint/2010/main" val="202274264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5008" y="6482889"/>
            <a:ext cx="2798207" cy="372394"/>
          </a:xfrm>
          <a:prstGeom prst="rect">
            <a:avLst/>
          </a:prstGeom>
        </p:spPr>
        <p:txBody>
          <a:bodyPr/>
          <a:lstStyle/>
          <a:p>
            <a:pPr defTabSz="932597"/>
            <a:fld id="{06535077-C467-44F4-ADE9-A43F4740F681}" type="datetimeFigureOut">
              <a:rPr lang="nl-BE" smtClean="0">
                <a:solidFill>
                  <a:prstClr val="black"/>
                </a:solidFill>
              </a:rPr>
              <a:pPr defTabSz="932597"/>
              <a:t>15/06/2015</a:t>
            </a:fld>
            <a:endParaRPr lang="nl-BE">
              <a:solidFill>
                <a:prstClr val="black"/>
              </a:solidFill>
            </a:endParaRPr>
          </a:p>
        </p:txBody>
      </p:sp>
      <p:sp>
        <p:nvSpPr>
          <p:cNvPr id="3" name="Footer Placeholder 2"/>
          <p:cNvSpPr>
            <a:spLocks noGrp="1"/>
          </p:cNvSpPr>
          <p:nvPr>
            <p:ph type="ftr" sz="quarter" idx="11"/>
          </p:nvPr>
        </p:nvSpPr>
        <p:spPr>
          <a:xfrm>
            <a:off x="4119583" y="6482889"/>
            <a:ext cx="4197310" cy="372394"/>
          </a:xfrm>
          <a:prstGeom prst="rect">
            <a:avLst/>
          </a:prstGeom>
        </p:spPr>
        <p:txBody>
          <a:bodyPr/>
          <a:lstStyle/>
          <a:p>
            <a:pPr defTabSz="932597"/>
            <a:endParaRPr lang="nl-BE">
              <a:solidFill>
                <a:prstClr val="black"/>
              </a:solidFill>
            </a:endParaRPr>
          </a:p>
        </p:txBody>
      </p:sp>
      <p:sp>
        <p:nvSpPr>
          <p:cNvPr id="4" name="Slide Number Placeholder 3"/>
          <p:cNvSpPr>
            <a:spLocks noGrp="1"/>
          </p:cNvSpPr>
          <p:nvPr>
            <p:ph type="sldNum" sz="quarter" idx="12"/>
          </p:nvPr>
        </p:nvSpPr>
        <p:spPr>
          <a:xfrm>
            <a:off x="8783260" y="6482889"/>
            <a:ext cx="2798207" cy="372394"/>
          </a:xfrm>
          <a:prstGeom prst="rect">
            <a:avLst/>
          </a:prstGeom>
        </p:spPr>
        <p:txBody>
          <a:bodyPr/>
          <a:lstStyle/>
          <a:p>
            <a:pPr defTabSz="932597"/>
            <a:fld id="{7A83E2DA-20EA-4F68-B566-F2B5145C90B7}" type="slidenum">
              <a:rPr lang="nl-BE" smtClean="0">
                <a:solidFill>
                  <a:prstClr val="black"/>
                </a:solidFill>
              </a:rPr>
              <a:pPr defTabSz="932597"/>
              <a:t>‹#›</a:t>
            </a:fld>
            <a:endParaRPr lang="nl-BE">
              <a:solidFill>
                <a:prstClr val="black"/>
              </a:solidFill>
            </a:endParaRPr>
          </a:p>
        </p:txBody>
      </p:sp>
    </p:spTree>
    <p:extLst>
      <p:ext uri="{BB962C8B-B14F-4D97-AF65-F5344CB8AC3E}">
        <p14:creationId xmlns:p14="http://schemas.microsoft.com/office/powerpoint/2010/main" val="30144874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a:prstGeom prst="rect">
            <a:avLst/>
          </a:prstGeom>
        </p:spPr>
        <p:txBody>
          <a:bodyPr anchor="b"/>
          <a:lstStyle>
            <a:lvl1pPr>
              <a:defRPr sz="3264"/>
            </a:lvl1pPr>
          </a:lstStyle>
          <a:p>
            <a:r>
              <a:rPr lang="en-US" smtClean="0"/>
              <a:t>Click to edit Master title style</a:t>
            </a:r>
            <a:endParaRPr lang="nl-BE"/>
          </a:p>
        </p:txBody>
      </p:sp>
      <p:sp>
        <p:nvSpPr>
          <p:cNvPr id="3" name="Content Placeholder 2"/>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06535077-C467-44F4-ADE9-A43F4740F681}" type="datetimeFigureOut">
              <a:rPr lang="nl-BE" smtClean="0">
                <a:solidFill>
                  <a:prstClr val="black"/>
                </a:solidFill>
              </a:rPr>
              <a:pPr defTabSz="932597"/>
              <a:t>15/06/2015</a:t>
            </a:fld>
            <a:endParaRPr lang="nl-BE">
              <a:solidFill>
                <a:prstClr val="black"/>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nl-BE">
              <a:solidFill>
                <a:prstClr val="black"/>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7A83E2DA-20EA-4F68-B566-F2B5145C90B7}" type="slidenum">
              <a:rPr lang="nl-BE" smtClean="0">
                <a:solidFill>
                  <a:prstClr val="black"/>
                </a:solidFill>
              </a:rPr>
              <a:pPr defTabSz="932597"/>
              <a:t>‹#›</a:t>
            </a:fld>
            <a:endParaRPr lang="nl-BE">
              <a:solidFill>
                <a:prstClr val="black"/>
              </a:solidFill>
            </a:endParaRPr>
          </a:p>
        </p:txBody>
      </p:sp>
    </p:spTree>
    <p:extLst>
      <p:ext uri="{BB962C8B-B14F-4D97-AF65-F5344CB8AC3E}">
        <p14:creationId xmlns:p14="http://schemas.microsoft.com/office/powerpoint/2010/main" val="30078226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a:prstGeom prst="rect">
            <a:avLst/>
          </a:prstGeom>
        </p:spPr>
        <p:txBody>
          <a:bodyPr anchor="b"/>
          <a:lstStyle>
            <a:lvl1pPr>
              <a:defRPr sz="3264"/>
            </a:lvl1pPr>
          </a:lstStyle>
          <a:p>
            <a:r>
              <a:rPr lang="en-US" smtClean="0"/>
              <a:t>Click to edit Master title style</a:t>
            </a:r>
            <a:endParaRPr lang="nl-BE"/>
          </a:p>
        </p:txBody>
      </p:sp>
      <p:sp>
        <p:nvSpPr>
          <p:cNvPr id="3" name="Picture Placeholder 2"/>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nl-BE"/>
          </a:p>
        </p:txBody>
      </p:sp>
      <p:sp>
        <p:nvSpPr>
          <p:cNvPr id="4" name="Text Placeholder 3"/>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06535077-C467-44F4-ADE9-A43F4740F681}" type="datetimeFigureOut">
              <a:rPr lang="nl-BE" smtClean="0">
                <a:solidFill>
                  <a:prstClr val="black"/>
                </a:solidFill>
              </a:rPr>
              <a:pPr defTabSz="932597"/>
              <a:t>15/06/2015</a:t>
            </a:fld>
            <a:endParaRPr lang="nl-BE">
              <a:solidFill>
                <a:prstClr val="black"/>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nl-BE">
              <a:solidFill>
                <a:prstClr val="black"/>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7A83E2DA-20EA-4F68-B566-F2B5145C90B7}" type="slidenum">
              <a:rPr lang="nl-BE" smtClean="0">
                <a:solidFill>
                  <a:prstClr val="black"/>
                </a:solidFill>
              </a:rPr>
              <a:pPr defTabSz="932597"/>
              <a:t>‹#›</a:t>
            </a:fld>
            <a:endParaRPr lang="nl-BE">
              <a:solidFill>
                <a:prstClr val="black"/>
              </a:solidFill>
            </a:endParaRPr>
          </a:p>
        </p:txBody>
      </p:sp>
    </p:spTree>
    <p:extLst>
      <p:ext uri="{BB962C8B-B14F-4D97-AF65-F5344CB8AC3E}">
        <p14:creationId xmlns:p14="http://schemas.microsoft.com/office/powerpoint/2010/main" val="2844610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a:xfrm>
            <a:off x="855008" y="1861968"/>
            <a:ext cx="10726460" cy="44379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06535077-C467-44F4-ADE9-A43F4740F681}" type="datetimeFigureOut">
              <a:rPr lang="nl-BE" smtClean="0">
                <a:solidFill>
                  <a:prstClr val="black"/>
                </a:solidFill>
              </a:rPr>
              <a:pPr defTabSz="932597"/>
              <a:t>15/06/2015</a:t>
            </a:fld>
            <a:endParaRPr lang="nl-BE">
              <a:solidFill>
                <a:prstClr val="black"/>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nl-BE">
              <a:solidFill>
                <a:prstClr val="black"/>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7A83E2DA-20EA-4F68-B566-F2B5145C90B7}" type="slidenum">
              <a:rPr lang="nl-BE" smtClean="0">
                <a:solidFill>
                  <a:prstClr val="black"/>
                </a:solidFill>
              </a:rPr>
              <a:pPr defTabSz="932597"/>
              <a:t>‹#›</a:t>
            </a:fld>
            <a:endParaRPr lang="nl-BE">
              <a:solidFill>
                <a:prstClr val="black"/>
              </a:solidFill>
            </a:endParaRPr>
          </a:p>
        </p:txBody>
      </p:sp>
    </p:spTree>
    <p:extLst>
      <p:ext uri="{BB962C8B-B14F-4D97-AF65-F5344CB8AC3E}">
        <p14:creationId xmlns:p14="http://schemas.microsoft.com/office/powerpoint/2010/main" val="320379036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a:prstGeom prst="rect">
            <a:avLst/>
          </a:prstGeo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855008" y="372394"/>
            <a:ext cx="7889389" cy="5927537"/>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06535077-C467-44F4-ADE9-A43F4740F681}" type="datetimeFigureOut">
              <a:rPr lang="nl-BE" smtClean="0">
                <a:solidFill>
                  <a:prstClr val="black"/>
                </a:solidFill>
              </a:rPr>
              <a:pPr defTabSz="932597"/>
              <a:t>15/06/2015</a:t>
            </a:fld>
            <a:endParaRPr lang="nl-BE">
              <a:solidFill>
                <a:prstClr val="black"/>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nl-BE">
              <a:solidFill>
                <a:prstClr val="black"/>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7A83E2DA-20EA-4F68-B566-F2B5145C90B7}" type="slidenum">
              <a:rPr lang="nl-BE" smtClean="0">
                <a:solidFill>
                  <a:prstClr val="black"/>
                </a:solidFill>
              </a:rPr>
              <a:pPr defTabSz="932597"/>
              <a:t>‹#›</a:t>
            </a:fld>
            <a:endParaRPr lang="nl-BE">
              <a:solidFill>
                <a:prstClr val="black"/>
              </a:solidFill>
            </a:endParaRPr>
          </a:p>
        </p:txBody>
      </p:sp>
    </p:spTree>
    <p:extLst>
      <p:ext uri="{BB962C8B-B14F-4D97-AF65-F5344CB8AC3E}">
        <p14:creationId xmlns:p14="http://schemas.microsoft.com/office/powerpoint/2010/main" val="2360225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t>Click to edit Master title style</a:t>
            </a:r>
            <a:endParaRPr lang="en-US" sz="4800" dirty="0"/>
          </a:p>
        </p:txBody>
      </p:sp>
    </p:spTree>
    <p:extLst>
      <p:ext uri="{BB962C8B-B14F-4D97-AF65-F5344CB8AC3E}">
        <p14:creationId xmlns:p14="http://schemas.microsoft.com/office/powerpoint/2010/main" val="108032785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smtClean="0"/>
              <a:t>Title only</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6044711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96879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94123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2572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89187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434800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648676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58739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65204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759355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77468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418818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4077025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17499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507660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9903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2956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1705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498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8367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43899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88745349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139295428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161334293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99ABF87-67DF-4474-8EF2-B8A857D3097D}" type="datetimeFigureOut">
              <a:rPr lang="en-US" smtClean="0">
                <a:solidFill>
                  <a:srgbClr val="505050"/>
                </a:solidFill>
              </a:rPr>
              <a:pPr/>
              <a:t>6/15/2015</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9431057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8708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544439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06072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11842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6493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73745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0125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63526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21435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35247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291973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8768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633330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36850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3259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315982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2245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28477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226355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78219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516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15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135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56188111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855518794"/>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smtClean="0"/>
              <a:t>Title only</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11120272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8783949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0" name="Rectangle 9"/>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19090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06944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0966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74387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046181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37842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247591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251953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740313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153955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18092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763681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108027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50080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822929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3082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159029"/>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55598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41399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smtClean="0"/>
              <a:t>Title only</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smtClean="0">
                <a:solidFill>
                  <a:srgbClr val="FFFFFF"/>
                </a:solidFill>
              </a:rPr>
              <a:t>Microsoft Confidential</a:t>
            </a:r>
            <a:endParaRPr>
              <a:solidFill>
                <a:srgbClr val="FFFFFF"/>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33805980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42023474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6.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media/image4.jpeg"/><Relationship Id="rId18" Type="http://schemas.openxmlformats.org/officeDocument/2006/relationships/image" Target="../media/image9.png"/><Relationship Id="rId3" Type="http://schemas.openxmlformats.org/officeDocument/2006/relationships/slideLayout" Target="../slideLayouts/slideLayout123.xml"/><Relationship Id="rId21" Type="http://schemas.openxmlformats.org/officeDocument/2006/relationships/image" Target="../media/image12.png"/><Relationship Id="rId7" Type="http://schemas.openxmlformats.org/officeDocument/2006/relationships/slideLayout" Target="../slideLayouts/slideLayout127.xml"/><Relationship Id="rId12" Type="http://schemas.openxmlformats.org/officeDocument/2006/relationships/theme" Target="../theme/theme7.xml"/><Relationship Id="rId17" Type="http://schemas.openxmlformats.org/officeDocument/2006/relationships/image" Target="../media/image8.jpg"/><Relationship Id="rId2" Type="http://schemas.openxmlformats.org/officeDocument/2006/relationships/slideLayout" Target="../slideLayouts/slideLayout122.xml"/><Relationship Id="rId16" Type="http://schemas.openxmlformats.org/officeDocument/2006/relationships/image" Target="../media/image7.png"/><Relationship Id="rId20" Type="http://schemas.openxmlformats.org/officeDocument/2006/relationships/image" Target="../media/image11.jp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6.png"/><Relationship Id="rId10" Type="http://schemas.openxmlformats.org/officeDocument/2006/relationships/slideLayout" Target="../slideLayouts/slideLayout130.xml"/><Relationship Id="rId19" Type="http://schemas.openxmlformats.org/officeDocument/2006/relationships/image" Target="../media/image10.jpg"/><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05" r:id="rId4"/>
    <p:sldLayoutId id="2147484184" r:id="rId5"/>
    <p:sldLayoutId id="2147484182" r:id="rId6"/>
    <p:sldLayoutId id="2147484185" r:id="rId7"/>
    <p:sldLayoutId id="2147484130" r:id="rId8"/>
    <p:sldLayoutId id="2147484101" r:id="rId9"/>
    <p:sldLayoutId id="2147484102"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092" r:id="rId19"/>
    <p:sldLayoutId id="2147484093" r:id="rId20"/>
    <p:sldLayoutId id="2147484127" r:id="rId21"/>
    <p:sldLayoutId id="2147484128" r:id="rId22"/>
    <p:sldLayoutId id="2147484129" r:id="rId23"/>
    <p:sldLayoutId id="2147484094" r:id="rId24"/>
    <p:sldLayoutId id="2147484096" r:id="rId25"/>
    <p:sldLayoutId id="2147484194" r:id="rId26"/>
    <p:sldLayoutId id="2147484242" r:id="rId2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7644178"/>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8"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0085394"/>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 id="2147484306" r:id="rId21"/>
    <p:sldLayoutId id="2147484307" r:id="rId22"/>
    <p:sldLayoutId id="2147484308" r:id="rId23"/>
    <p:sldLayoutId id="2147484311" r:id="rId24"/>
    <p:sldLayoutId id="2147484313" r:id="rId25"/>
    <p:sldLayoutId id="2147484321"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7833654"/>
      </p:ext>
    </p:extLst>
  </p:cSld>
  <p:clrMap bg1="dk1" tx1="lt1" bg2="dk2" tx2="lt2" accent1="accent1" accent2="accent2" accent3="accent3" accent4="accent4" accent5="accent5" accent6="accent6" hlink="hlink" folHlink="folHlink"/>
  <p:sldLayoutIdLst>
    <p:sldLayoutId id="2147484323" r:id="rId1"/>
    <p:sldLayoutId id="2147484324"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 id="2147484344" r:id="rId17"/>
    <p:sldLayoutId id="2147484345" r:id="rId18"/>
    <p:sldLayoutId id="2147484346" r:id="rId19"/>
    <p:sldLayoutId id="2147484347" r:id="rId20"/>
    <p:sldLayoutId id="2147484543"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349171"/>
            <a:ext cx="11301996" cy="976663"/>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3" y="1512331"/>
            <a:ext cx="11301996" cy="450771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97"/>
            <a:fld id="{0D099E2A-118A-4377-8F98-2DF40BCBA9FE}" type="slidenum">
              <a:rPr lang="en-US" smtClean="0"/>
              <a:pPr defTabSz="932597"/>
              <a:t>‹#›</a:t>
            </a:fld>
            <a:endParaRPr lang="en-US"/>
          </a:p>
        </p:txBody>
      </p:sp>
    </p:spTree>
    <p:extLst>
      <p:ext uri="{BB962C8B-B14F-4D97-AF65-F5344CB8AC3E}">
        <p14:creationId xmlns:p14="http://schemas.microsoft.com/office/powerpoint/2010/main" val="2113812423"/>
      </p:ext>
    </p:extLst>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431" r:id="rId9"/>
    <p:sldLayoutId id="2147484473" r:id="rId10"/>
    <p:sldLayoutId id="2147484540" r:id="rId11"/>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70" y="233160"/>
            <a:ext cx="11375537" cy="77220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9666" y="1476624"/>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1521891"/>
      </p:ext>
    </p:extLst>
  </p:cSld>
  <p:clrMap bg1="dk1" tx1="lt1" bg2="dk2" tx2="lt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6" r:id="rId6"/>
    <p:sldLayoutId id="2147484537" r:id="rId7"/>
    <p:sldLayoutId id="2147484532" r:id="rId8"/>
    <p:sldLayoutId id="2147484533" r:id="rId9"/>
    <p:sldLayoutId id="2147484534" r:id="rId10"/>
    <p:sldLayoutId id="2147484535" r:id="rId11"/>
  </p:sldLayoutIdLst>
  <p:transition>
    <p:wipe dir="r"/>
  </p:transition>
  <p:timing>
    <p:tnLst>
      <p:par>
        <p:cTn id="1" dur="indefinite" restart="never" nodeType="tmRoot"/>
      </p:par>
    </p:tnLst>
  </p:timing>
  <p:txStyles>
    <p:titleStyle>
      <a:lvl1pPr algn="l" defTabSz="931743" rtl="0" eaLnBrk="1" latinLnBrk="0" hangingPunct="1">
        <a:lnSpc>
          <a:spcPct val="90000"/>
        </a:lnSpc>
        <a:spcBef>
          <a:spcPct val="0"/>
        </a:spcBef>
        <a:buNone/>
        <a:defRPr lang="en-US" sz="5609" b="0" kern="1200" cap="none" spc="-102"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52649" indent="-352649" algn="l" defTabSz="931743" rtl="0" eaLnBrk="1" latinLnBrk="0" hangingPunct="1">
        <a:lnSpc>
          <a:spcPct val="90000"/>
        </a:lnSpc>
        <a:spcBef>
          <a:spcPct val="20000"/>
        </a:spcBef>
        <a:buSzPct val="90000"/>
        <a:buFont typeface="Arial" pitchFamily="34" charset="0"/>
        <a:buChar char="•"/>
        <a:defRPr sz="323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42220" indent="-289562" algn="l" defTabSz="931743" rtl="0" eaLnBrk="1" latinLnBrk="0" hangingPunct="1">
        <a:lnSpc>
          <a:spcPct val="90000"/>
        </a:lnSpc>
        <a:spcBef>
          <a:spcPct val="20000"/>
        </a:spcBef>
        <a:buSzPct val="90000"/>
        <a:buFont typeface="Arial" pitchFamily="34" charset="0"/>
        <a:buChar char="•"/>
        <a:tabLst>
          <a:tab pos="642220" algn="l"/>
        </a:tabLst>
        <a:defRPr sz="289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31781" indent="-289562" algn="l" defTabSz="931743" rtl="0" eaLnBrk="1" latinLnBrk="0" hangingPunct="1">
        <a:lnSpc>
          <a:spcPct val="90000"/>
        </a:lnSpc>
        <a:spcBef>
          <a:spcPct val="20000"/>
        </a:spcBef>
        <a:buSzPct val="90000"/>
        <a:buFont typeface="Arial" pitchFamily="34" charset="0"/>
        <a:buChar char="•"/>
        <a:defRPr sz="246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510911" indent="-228094" algn="l" defTabSz="931743" rtl="0" eaLnBrk="1" latinLnBrk="0" hangingPunct="1">
        <a:lnSpc>
          <a:spcPct val="90000"/>
        </a:lnSpc>
        <a:spcBef>
          <a:spcPct val="20000"/>
        </a:spcBef>
        <a:buSzPct val="90000"/>
        <a:buFont typeface="Arial" pitchFamily="34" charset="0"/>
        <a:buChar char="•"/>
        <a:tabLst>
          <a:tab pos="931781" algn="l"/>
        </a:tabLst>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45477" indent="-234565" algn="l" defTabSz="931743" rtl="0" eaLnBrk="1" latinLnBrk="0" hangingPunct="1">
        <a:lnSpc>
          <a:spcPct val="90000"/>
        </a:lnSpc>
        <a:spcBef>
          <a:spcPct val="20000"/>
        </a:spcBef>
        <a:buSzPct val="90000"/>
        <a:buFont typeface="Arial" pitchFamily="34" charset="0"/>
        <a:buChar char="•"/>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2301" indent="-232935" algn="l" defTabSz="931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8171" indent="-232935" algn="l" defTabSz="931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4043" indent="-232935" algn="l" defTabSz="931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59919" indent="-232935" algn="l" defTabSz="931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1743" rtl="0" eaLnBrk="1" latinLnBrk="0" hangingPunct="1">
        <a:defRPr sz="1870" kern="1200">
          <a:solidFill>
            <a:schemeClr val="tx1"/>
          </a:solidFill>
          <a:latin typeface="+mn-lt"/>
          <a:ea typeface="+mn-ea"/>
          <a:cs typeface="+mn-cs"/>
        </a:defRPr>
      </a:lvl1pPr>
      <a:lvl2pPr marL="465874" algn="l" defTabSz="931743" rtl="0" eaLnBrk="1" latinLnBrk="0" hangingPunct="1">
        <a:defRPr sz="1870" kern="1200">
          <a:solidFill>
            <a:schemeClr val="tx1"/>
          </a:solidFill>
          <a:latin typeface="+mn-lt"/>
          <a:ea typeface="+mn-ea"/>
          <a:cs typeface="+mn-cs"/>
        </a:defRPr>
      </a:lvl2pPr>
      <a:lvl3pPr marL="931743" algn="l" defTabSz="931743" rtl="0" eaLnBrk="1" latinLnBrk="0" hangingPunct="1">
        <a:defRPr sz="1870" kern="1200">
          <a:solidFill>
            <a:schemeClr val="tx1"/>
          </a:solidFill>
          <a:latin typeface="+mn-lt"/>
          <a:ea typeface="+mn-ea"/>
          <a:cs typeface="+mn-cs"/>
        </a:defRPr>
      </a:lvl3pPr>
      <a:lvl4pPr marL="1397620" algn="l" defTabSz="931743" rtl="0" eaLnBrk="1" latinLnBrk="0" hangingPunct="1">
        <a:defRPr sz="1870" kern="1200">
          <a:solidFill>
            <a:schemeClr val="tx1"/>
          </a:solidFill>
          <a:latin typeface="+mn-lt"/>
          <a:ea typeface="+mn-ea"/>
          <a:cs typeface="+mn-cs"/>
        </a:defRPr>
      </a:lvl4pPr>
      <a:lvl5pPr marL="1863492" algn="l" defTabSz="931743" rtl="0" eaLnBrk="1" latinLnBrk="0" hangingPunct="1">
        <a:defRPr sz="1870" kern="1200">
          <a:solidFill>
            <a:schemeClr val="tx1"/>
          </a:solidFill>
          <a:latin typeface="+mn-lt"/>
          <a:ea typeface="+mn-ea"/>
          <a:cs typeface="+mn-cs"/>
        </a:defRPr>
      </a:lvl5pPr>
      <a:lvl6pPr marL="2329363" algn="l" defTabSz="931743" rtl="0" eaLnBrk="1" latinLnBrk="0" hangingPunct="1">
        <a:defRPr sz="1870" kern="1200">
          <a:solidFill>
            <a:schemeClr val="tx1"/>
          </a:solidFill>
          <a:latin typeface="+mn-lt"/>
          <a:ea typeface="+mn-ea"/>
          <a:cs typeface="+mn-cs"/>
        </a:defRPr>
      </a:lvl6pPr>
      <a:lvl7pPr marL="2795236" algn="l" defTabSz="931743" rtl="0" eaLnBrk="1" latinLnBrk="0" hangingPunct="1">
        <a:defRPr sz="1870" kern="1200">
          <a:solidFill>
            <a:schemeClr val="tx1"/>
          </a:solidFill>
          <a:latin typeface="+mn-lt"/>
          <a:ea typeface="+mn-ea"/>
          <a:cs typeface="+mn-cs"/>
        </a:defRPr>
      </a:lvl7pPr>
      <a:lvl8pPr marL="3261107" algn="l" defTabSz="931743" rtl="0" eaLnBrk="1" latinLnBrk="0" hangingPunct="1">
        <a:defRPr sz="1870" kern="1200">
          <a:solidFill>
            <a:schemeClr val="tx1"/>
          </a:solidFill>
          <a:latin typeface="+mn-lt"/>
          <a:ea typeface="+mn-ea"/>
          <a:cs typeface="+mn-cs"/>
        </a:defRPr>
      </a:lvl8pPr>
      <a:lvl9pPr marL="3726980" algn="l" defTabSz="931743" rtl="0" eaLnBrk="1" latinLnBrk="0" hangingPunct="1">
        <a:defRPr sz="187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cstate="print">
            <a:lum bright="70000" contrast="-70000"/>
            <a:extLst>
              <a:ext uri="{28A0092B-C50C-407E-A947-70E740481C1C}">
                <a14:useLocalDpi xmlns:a14="http://schemas.microsoft.com/office/drawing/2010/main" val="0"/>
              </a:ext>
            </a:extLst>
          </a:blip>
          <a:stretch>
            <a:fillRect/>
          </a:stretch>
        </p:blipFill>
        <p:spPr>
          <a:xfrm rot="10800000" flipH="1">
            <a:off x="4204693" y="-1398713"/>
            <a:ext cx="8231782" cy="6110814"/>
          </a:xfrm>
          <a:prstGeom prst="rect">
            <a:avLst/>
          </a:prstGeom>
        </p:spPr>
      </p:pic>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35113" y="237962"/>
            <a:ext cx="2627990" cy="653017"/>
          </a:xfrm>
          <a:prstGeom prst="rect">
            <a:avLst/>
          </a:prstGeom>
        </p:spPr>
      </p:pic>
      <p:pic>
        <p:nvPicPr>
          <p:cNvPr id="9" name="Picture 8"/>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696924" y="5804492"/>
            <a:ext cx="1862615" cy="814779"/>
          </a:xfrm>
          <a:prstGeom prst="rect">
            <a:avLst/>
          </a:prstGeom>
        </p:spPr>
      </p:pic>
      <p:pic>
        <p:nvPicPr>
          <p:cNvPr id="10" name="Picture 9"/>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35112" y="5985594"/>
            <a:ext cx="1930244" cy="457098"/>
          </a:xfrm>
          <a:prstGeom prst="rect">
            <a:avLst/>
          </a:prstGeom>
        </p:spPr>
      </p:pic>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935315" y="5872699"/>
            <a:ext cx="1158557" cy="579196"/>
          </a:xfrm>
          <a:prstGeom prst="rect">
            <a:avLst/>
          </a:prstGeom>
        </p:spPr>
      </p:pic>
      <p:pic>
        <p:nvPicPr>
          <p:cNvPr id="13" name="Picture 12"/>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320861" y="5872699"/>
            <a:ext cx="1165774" cy="582805"/>
          </a:xfrm>
          <a:prstGeom prst="rect">
            <a:avLst/>
          </a:prstGeom>
        </p:spPr>
      </p:pic>
      <p:pic>
        <p:nvPicPr>
          <p:cNvPr id="14" name="Picture 13"/>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486634" y="5731926"/>
            <a:ext cx="1532059" cy="765921"/>
          </a:xfrm>
          <a:prstGeom prst="rect">
            <a:avLst/>
          </a:prstGeom>
        </p:spPr>
      </p:pic>
      <p:sp>
        <p:nvSpPr>
          <p:cNvPr id="15" name="TextBox 14"/>
          <p:cNvSpPr txBox="1"/>
          <p:nvPr userDrawn="1"/>
        </p:nvSpPr>
        <p:spPr>
          <a:xfrm>
            <a:off x="-200097" y="1491714"/>
            <a:ext cx="5819234" cy="1374897"/>
          </a:xfrm>
          <a:prstGeom prst="rect">
            <a:avLst/>
          </a:prstGeom>
          <a:noFill/>
        </p:spPr>
        <p:txBody>
          <a:bodyPr wrap="square" rtlCol="0">
            <a:spAutoFit/>
          </a:bodyPr>
          <a:lstStyle/>
          <a:p>
            <a:pPr algn="r" defTabSz="932597"/>
            <a:r>
              <a:rPr lang="nl-BE" sz="4080" dirty="0" smtClean="0">
                <a:solidFill>
                  <a:prstClr val="black"/>
                </a:solidFill>
                <a:latin typeface="League Spartan" panose="00000800000000000000" pitchFamily="50" charset="0"/>
              </a:rPr>
              <a:t>INTEGRATION DAY </a:t>
            </a:r>
            <a:r>
              <a:rPr lang="nl-BE" sz="4080" dirty="0" smtClean="0">
                <a:solidFill>
                  <a:srgbClr val="5B9BD5">
                    <a:lumMod val="50000"/>
                  </a:srgbClr>
                </a:solidFill>
                <a:latin typeface="League Spartan" panose="00000800000000000000" pitchFamily="50" charset="0"/>
              </a:rPr>
              <a:t>2015</a:t>
            </a:r>
            <a:endParaRPr lang="nl-BE" sz="4080" dirty="0">
              <a:solidFill>
                <a:srgbClr val="5B9BD5">
                  <a:lumMod val="50000"/>
                </a:srgbClr>
              </a:solidFill>
              <a:latin typeface="League Spartan" panose="00000800000000000000" pitchFamily="50" charset="0"/>
            </a:endParaRPr>
          </a:p>
        </p:txBody>
      </p:sp>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6534219" y="5872698"/>
            <a:ext cx="1165920" cy="582877"/>
          </a:xfrm>
          <a:prstGeom prst="rect">
            <a:avLst/>
          </a:prstGeom>
        </p:spPr>
      </p:pic>
      <p:pic>
        <p:nvPicPr>
          <p:cNvPr id="3" name="Picture 2"/>
          <p:cNvPicPr>
            <a:picLocks noChangeAspect="1"/>
          </p:cNvPicPr>
          <p:nvPr userDrawn="1"/>
        </p:nvPicPr>
        <p:blipFill>
          <a:blip r:embed="rId21"/>
          <a:stretch>
            <a:fillRect/>
          </a:stretch>
        </p:blipFill>
        <p:spPr>
          <a:xfrm>
            <a:off x="4791107" y="5985594"/>
            <a:ext cx="1511544" cy="469981"/>
          </a:xfrm>
          <a:prstGeom prst="rect">
            <a:avLst/>
          </a:prstGeom>
        </p:spPr>
      </p:pic>
    </p:spTree>
    <p:extLst>
      <p:ext uri="{BB962C8B-B14F-4D97-AF65-F5344CB8AC3E}">
        <p14:creationId xmlns:p14="http://schemas.microsoft.com/office/powerpoint/2010/main" val="3943586889"/>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iming>
    <p:tnLst>
      <p:par>
        <p:cTn id="1" dur="indefinite" restart="never" nodeType="tmRoot"/>
      </p:par>
    </p:tnLst>
  </p:timing>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nl-BE"/>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hyperlink" Target="http://www.ted.com/talks/amy_cuddy_your_body_language_shapes_who_you_are" TargetMode="External"/><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9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hyperlink" Target="http://www.biztalkadminsblogging.com/index.php/blog-archive/item/115-monitor-your-biztalk-environment-using-powershell-%E2%80%93-suspended-instance-monitoring" TargetMode="External"/><Relationship Id="rId7" Type="http://schemas.openxmlformats.org/officeDocument/2006/relationships/hyperlink" Target="https://sandroaspbiztalkblog.wordpress.com/2015/04/06/biztalk-devops-monitor-your-biztalk-environment-using-powershell-sql-agent-jobs-monitoring-part-2/" TargetMode="External"/><Relationship Id="rId2" Type="http://schemas.openxmlformats.org/officeDocument/2006/relationships/notesSlide" Target="../notesSlides/notesSlide21.xml"/><Relationship Id="rId1" Type="http://schemas.openxmlformats.org/officeDocument/2006/relationships/slideLayout" Target="../slideLayouts/slideLayout93.xml"/><Relationship Id="rId6" Type="http://schemas.openxmlformats.org/officeDocument/2006/relationships/hyperlink" Target="https://sandroaspbiztalkblog.wordpress.com/2012/10/13/monitor-your-biztalk-environment-using-powershell-sql-agent-jobs-monitoring/" TargetMode="External"/><Relationship Id="rId5" Type="http://schemas.openxmlformats.org/officeDocument/2006/relationships/hyperlink" Target="https://sandroaspbiztalkblog.wordpress.com/2012/08/26/monitor-your-biztalk-environment-using-powershell-disk-space-monitoring/" TargetMode="External"/><Relationship Id="rId4" Type="http://schemas.openxmlformats.org/officeDocument/2006/relationships/hyperlink" Target="https://sandroaspbiztalkblog.wordpress.com/2013/10/22/monitor-your-biztalk-environment-using-powershell-monitoring-windows-updates-and-pending-restart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hyperlink" Target="http://www.biztalk360.com/biztalk-mapping-patterns/" TargetMode="External"/><Relationship Id="rId2" Type="http://schemas.openxmlformats.org/officeDocument/2006/relationships/notesSlide" Target="../notesSlides/notesSlide2.xml"/><Relationship Id="rId1" Type="http://schemas.openxmlformats.org/officeDocument/2006/relationships/slideLayout" Target="../slideLayouts/slideLayout76.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99.xml"/><Relationship Id="rId6" Type="http://schemas.openxmlformats.org/officeDocument/2006/relationships/image" Target="../media/image23.png"/><Relationship Id="rId5" Type="http://schemas.openxmlformats.org/officeDocument/2006/relationships/image" Target="../media/image26.emf"/><Relationship Id="rId4"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252" y="3845081"/>
            <a:ext cx="1457193" cy="1404370"/>
          </a:xfrm>
          <a:prstGeom prst="rect">
            <a:avLst/>
          </a:prstGeom>
        </p:spPr>
      </p:pic>
      <p:sp>
        <p:nvSpPr>
          <p:cNvPr id="10" name="TextBox 9"/>
          <p:cNvSpPr txBox="1"/>
          <p:nvPr/>
        </p:nvSpPr>
        <p:spPr>
          <a:xfrm>
            <a:off x="2945944" y="3845082"/>
            <a:ext cx="8024821" cy="1473673"/>
          </a:xfrm>
          <a:prstGeom prst="rect">
            <a:avLst/>
          </a:prstGeom>
          <a:noFill/>
        </p:spPr>
        <p:txBody>
          <a:bodyPr wrap="square" rtlCol="0">
            <a:spAutoFit/>
          </a:bodyPr>
          <a:lstStyle/>
          <a:p>
            <a:pPr defTabSz="932597"/>
            <a:r>
              <a:rPr lang="nl-BE" sz="2448" b="1" dirty="0" smtClean="0">
                <a:solidFill>
                  <a:srgbClr val="5B9BD5">
                    <a:lumMod val="50000"/>
                  </a:srgbClr>
                </a:solidFill>
              </a:rPr>
              <a:t>Sandro Pereira | DevScope </a:t>
            </a:r>
            <a:r>
              <a:rPr lang="nl-BE" sz="2448" b="1" dirty="0">
                <a:solidFill>
                  <a:srgbClr val="5B9BD5">
                    <a:lumMod val="50000"/>
                  </a:srgbClr>
                </a:solidFill>
              </a:rPr>
              <a:t>| Microsoft Integration </a:t>
            </a:r>
            <a:r>
              <a:rPr lang="nl-BE" sz="2448" b="1" dirty="0" smtClean="0">
                <a:solidFill>
                  <a:srgbClr val="5B9BD5">
                    <a:lumMod val="50000"/>
                  </a:srgbClr>
                </a:solidFill>
              </a:rPr>
              <a:t>MVP</a:t>
            </a:r>
          </a:p>
          <a:p>
            <a:pPr defTabSz="932597"/>
            <a:r>
              <a:rPr lang="en-US" sz="3264" b="1" dirty="0" smtClean="0">
                <a:solidFill>
                  <a:prstClr val="black">
                    <a:lumMod val="95000"/>
                    <a:lumOff val="5000"/>
                  </a:prstClr>
                </a:solidFill>
                <a:latin typeface="Segoe UI" panose="020B0502040204020203" pitchFamily="34" charset="0"/>
                <a:cs typeface="Segoe UI" panose="020B0502040204020203" pitchFamily="34" charset="0"/>
              </a:rPr>
              <a:t>BizTalk </a:t>
            </a:r>
            <a:r>
              <a:rPr lang="en-US" sz="3264" b="1" dirty="0">
                <a:solidFill>
                  <a:prstClr val="black">
                    <a:lumMod val="95000"/>
                    <a:lumOff val="5000"/>
                  </a:prstClr>
                </a:solidFill>
                <a:latin typeface="Segoe UI" panose="020B0502040204020203" pitchFamily="34" charset="0"/>
                <a:cs typeface="Segoe UI" panose="020B0502040204020203" pitchFamily="34" charset="0"/>
              </a:rPr>
              <a:t>Server Deep Dive Tips &amp; Tricks for Developers and Admins</a:t>
            </a:r>
            <a:endParaRPr lang="nl-BE" sz="3264" b="1" dirty="0">
              <a:solidFill>
                <a:prstClr val="black">
                  <a:lumMod val="95000"/>
                  <a:lumOff val="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33103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472877" y="4317630"/>
            <a:ext cx="7040880" cy="2347984"/>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#5 </a:t>
            </a:r>
            <a:r>
              <a:rPr lang="en-US" sz="4000" dirty="0"/>
              <a:t>– Take control of your environment: Tracking Data</a:t>
            </a:r>
            <a:r>
              <a:rPr lang="en-US" sz="4000" dirty="0" smtClean="0"/>
              <a:t> </a:t>
            </a:r>
            <a:endParaRPr lang="en-US" sz="4000" dirty="0"/>
          </a:p>
        </p:txBody>
      </p:sp>
      <p:sp>
        <p:nvSpPr>
          <p:cNvPr id="52" name="Rectangle 51"/>
          <p:cNvSpPr/>
          <p:nvPr/>
        </p:nvSpPr>
        <p:spPr>
          <a:xfrm>
            <a:off x="4472877" y="1337022"/>
            <a:ext cx="7040880" cy="137160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r>
              <a:rPr lang="en-US" sz="2400" dirty="0" smtClean="0">
                <a:gradFill>
                  <a:gsLst>
                    <a:gs pos="1250">
                      <a:srgbClr val="FFFFFF"/>
                    </a:gs>
                    <a:gs pos="100000">
                      <a:srgbClr val="FFFFFF"/>
                    </a:gs>
                  </a:gsLst>
                  <a:lin ang="5400000" scaled="0"/>
                </a:gradFill>
              </a:rPr>
              <a:t>Because </a:t>
            </a:r>
            <a:r>
              <a:rPr lang="en-US" sz="2400" dirty="0">
                <a:gradFill>
                  <a:gsLst>
                    <a:gs pos="1250">
                      <a:srgbClr val="FFFFFF"/>
                    </a:gs>
                    <a:gs pos="100000">
                      <a:srgbClr val="FFFFFF"/>
                    </a:gs>
                  </a:gsLst>
                  <a:lin ang="5400000" scaled="0"/>
                </a:gradFill>
              </a:rPr>
              <a:t>it's easier to debug and see what is happening with your new </a:t>
            </a:r>
            <a:r>
              <a:rPr lang="en-US" sz="2400" dirty="0" smtClean="0">
                <a:gradFill>
                  <a:gsLst>
                    <a:gs pos="1250">
                      <a:srgbClr val="FFFFFF"/>
                    </a:gs>
                    <a:gs pos="100000">
                      <a:srgbClr val="FFFFFF"/>
                    </a:gs>
                  </a:gsLst>
                  <a:lin ang="5400000" scaled="0"/>
                </a:gradFill>
              </a:rPr>
              <a:t>applications</a:t>
            </a:r>
            <a:endParaRPr lang="pt-PT" sz="2400" dirty="0">
              <a:gradFill>
                <a:gsLst>
                  <a:gs pos="1250">
                    <a:srgbClr val="FFFFFF"/>
                  </a:gs>
                  <a:gs pos="100000">
                    <a:srgbClr val="FFFFFF"/>
                  </a:gs>
                </a:gsLst>
                <a:lin ang="5400000" scaled="0"/>
              </a:gradFill>
            </a:endParaRPr>
          </a:p>
        </p:txBody>
      </p:sp>
      <p:sp>
        <p:nvSpPr>
          <p:cNvPr id="53" name="Rectangle 52"/>
          <p:cNvSpPr/>
          <p:nvPr/>
        </p:nvSpPr>
        <p:spPr>
          <a:xfrm>
            <a:off x="4472877" y="2827326"/>
            <a:ext cx="7040880" cy="1371600"/>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dirty="0">
              <a:solidFill>
                <a:srgbClr val="505050">
                  <a:hueOff val="0"/>
                  <a:satOff val="0"/>
                  <a:lumOff val="0"/>
                  <a:alphaOff val="0"/>
                </a:srgbClr>
              </a:solidFill>
            </a:endParaRPr>
          </a:p>
        </p:txBody>
      </p:sp>
      <p:sp>
        <p:nvSpPr>
          <p:cNvPr id="55" name="Text Placeholder 4"/>
          <p:cNvSpPr txBox="1">
            <a:spLocks/>
          </p:cNvSpPr>
          <p:nvPr/>
        </p:nvSpPr>
        <p:spPr>
          <a:xfrm>
            <a:off x="4472878" y="2839822"/>
            <a:ext cx="7040880" cy="1359103"/>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noProof="1" smtClean="0">
                <a:gradFill>
                  <a:gsLst>
                    <a:gs pos="1250">
                      <a:srgbClr val="FFFFFF"/>
                    </a:gs>
                    <a:gs pos="100000">
                      <a:srgbClr val="FFFFFF"/>
                    </a:gs>
                  </a:gsLst>
                  <a:lin ang="5400000" scaled="0"/>
                </a:gradFill>
                <a:latin typeface="Segoe UI"/>
              </a:rPr>
              <a:t>No! And actually… </a:t>
            </a:r>
          </a:p>
          <a:p>
            <a:pPr marL="342900" indent="-342900">
              <a:buFont typeface="Arial" panose="020B0604020202020204" pitchFamily="34" charset="0"/>
              <a:buChar char="•"/>
            </a:pPr>
            <a:r>
              <a:rPr lang="en-US" sz="1600" noProof="1" smtClean="0">
                <a:gradFill>
                  <a:gsLst>
                    <a:gs pos="1250">
                      <a:srgbClr val="FFFFFF"/>
                    </a:gs>
                    <a:gs pos="100000">
                      <a:srgbClr val="FFFFFF"/>
                    </a:gs>
                  </a:gsLst>
                  <a:lin ang="5400000" scaled="0"/>
                </a:gradFill>
                <a:latin typeface="Segoe UI"/>
              </a:rPr>
              <a:t>they don’t care about that -- is not there task to do it </a:t>
            </a:r>
          </a:p>
          <a:p>
            <a:pPr marL="342900" indent="-342900">
              <a:buFont typeface="Arial" panose="020B0604020202020204" pitchFamily="34" charset="0"/>
              <a:buChar char="•"/>
            </a:pPr>
            <a:r>
              <a:rPr lang="en-US" sz="1600" noProof="1">
                <a:gradFill>
                  <a:gsLst>
                    <a:gs pos="1250">
                      <a:srgbClr val="FFFFFF"/>
                    </a:gs>
                    <a:gs pos="100000">
                      <a:srgbClr val="FFFFFF"/>
                    </a:gs>
                  </a:gsLst>
                  <a:lin ang="5400000" scaled="0"/>
                </a:gradFill>
                <a:latin typeface="Segoe UI"/>
              </a:rPr>
              <a:t>and they don't know the proper configurations that should be apply into production</a:t>
            </a:r>
          </a:p>
        </p:txBody>
      </p:sp>
      <p:sp>
        <p:nvSpPr>
          <p:cNvPr id="56" name="Text Placeholder 4"/>
          <p:cNvSpPr txBox="1">
            <a:spLocks/>
          </p:cNvSpPr>
          <p:nvPr/>
        </p:nvSpPr>
        <p:spPr>
          <a:xfrm>
            <a:off x="4472877" y="4317630"/>
            <a:ext cx="7040880" cy="2347984"/>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smtClean="0">
                <a:gradFill>
                  <a:gsLst>
                    <a:gs pos="1250">
                      <a:srgbClr val="FFFFFF"/>
                    </a:gs>
                    <a:gs pos="100000">
                      <a:srgbClr val="FFFFFF"/>
                    </a:gs>
                  </a:gsLst>
                  <a:lin ang="5400000" scaled="0"/>
                </a:gradFill>
                <a:latin typeface="Segoe UI"/>
              </a:rPr>
              <a:t>Asking </a:t>
            </a:r>
            <a:r>
              <a:rPr lang="en-US" sz="2000" noProof="1">
                <a:gradFill>
                  <a:gsLst>
                    <a:gs pos="1250">
                      <a:srgbClr val="FFFFFF"/>
                    </a:gs>
                    <a:gs pos="100000">
                      <a:srgbClr val="FFFFFF"/>
                    </a:gs>
                  </a:gsLst>
                  <a:lin ang="5400000" scaled="0"/>
                </a:gradFill>
                <a:latin typeface="Segoe UI"/>
              </a:rPr>
              <a:t>developers to Change </a:t>
            </a:r>
            <a:r>
              <a:rPr lang="en-US" sz="2000" dirty="0">
                <a:gradFill>
                  <a:gsLst>
                    <a:gs pos="1250">
                      <a:srgbClr val="FFFFFF"/>
                    </a:gs>
                    <a:gs pos="100000">
                      <a:srgbClr val="FFFFFF"/>
                    </a:gs>
                  </a:gsLst>
                  <a:lin ang="5400000" scaled="0"/>
                </a:gradFill>
                <a:latin typeface="Segoe UI"/>
              </a:rPr>
              <a:t>their </a:t>
            </a:r>
            <a:r>
              <a:rPr lang="en-US" sz="2000" noProof="1">
                <a:gradFill>
                  <a:gsLst>
                    <a:gs pos="1250">
                      <a:srgbClr val="FFFFFF"/>
                    </a:gs>
                    <a:gs pos="100000">
                      <a:srgbClr val="FFFFFF"/>
                    </a:gs>
                  </a:gsLst>
                  <a:lin ang="5400000" scaled="0"/>
                </a:gradFill>
                <a:latin typeface="Segoe UI"/>
              </a:rPr>
              <a:t>behavior </a:t>
            </a:r>
            <a:r>
              <a:rPr lang="en-US" sz="2000" dirty="0" smtClean="0">
                <a:gradFill>
                  <a:gsLst>
                    <a:gs pos="1250">
                      <a:srgbClr val="FFFFFF"/>
                    </a:gs>
                    <a:gs pos="100000">
                      <a:srgbClr val="FFFFFF"/>
                    </a:gs>
                  </a:gsLst>
                  <a:lin ang="5400000" scaled="0"/>
                </a:gradFill>
                <a:latin typeface="Segoe UI"/>
              </a:rPr>
              <a:t>can be big challenge… or even impossible! </a:t>
            </a:r>
          </a:p>
          <a:p>
            <a:pPr marL="342900" indent="-342900">
              <a:buFont typeface="Arial" panose="020B0604020202020204" pitchFamily="34" charset="0"/>
              <a:buChar char="•"/>
            </a:pPr>
            <a:r>
              <a:rPr lang="en-US" sz="1800" noProof="1" smtClean="0">
                <a:gradFill>
                  <a:gsLst>
                    <a:gs pos="1250">
                      <a:srgbClr val="FFFFFF"/>
                    </a:gs>
                    <a:gs pos="100000">
                      <a:srgbClr val="FFFFFF"/>
                    </a:gs>
                  </a:gsLst>
                  <a:lin ang="5400000" scaled="0"/>
                </a:gradFill>
                <a:latin typeface="Segoe UI"/>
              </a:rPr>
              <a:t>Let </a:t>
            </a:r>
            <a:r>
              <a:rPr lang="en-US" sz="1800" noProof="1">
                <a:gradFill>
                  <a:gsLst>
                    <a:gs pos="1250">
                      <a:srgbClr val="FFFFFF"/>
                    </a:gs>
                    <a:gs pos="100000">
                      <a:srgbClr val="FFFFFF"/>
                    </a:gs>
                  </a:gsLst>
                  <a:lin ang="5400000" scaled="0"/>
                </a:gradFill>
                <a:latin typeface="Segoe UI"/>
              </a:rPr>
              <a:t>the developer </a:t>
            </a:r>
            <a:r>
              <a:rPr lang="en-US" sz="1800" noProof="1" smtClean="0">
                <a:gradFill>
                  <a:gsLst>
                    <a:gs pos="1250">
                      <a:srgbClr val="FFFFFF"/>
                    </a:gs>
                    <a:gs pos="100000">
                      <a:srgbClr val="FFFFFF"/>
                    </a:gs>
                  </a:gsLst>
                  <a:lin ang="5400000" scaled="0"/>
                </a:gradFill>
                <a:latin typeface="Segoe UI"/>
              </a:rPr>
              <a:t>be </a:t>
            </a:r>
            <a:r>
              <a:rPr lang="en-US" sz="1800" noProof="1">
                <a:gradFill>
                  <a:gsLst>
                    <a:gs pos="1250">
                      <a:srgbClr val="FFFFFF"/>
                    </a:gs>
                    <a:gs pos="100000">
                      <a:srgbClr val="FFFFFF"/>
                    </a:gs>
                  </a:gsLst>
                  <a:lin ang="5400000" scaled="0"/>
                </a:gradFill>
                <a:latin typeface="Segoe UI"/>
              </a:rPr>
              <a:t>happy thinking they are annoying you</a:t>
            </a:r>
            <a:r>
              <a:rPr lang="en-US" sz="1800" dirty="0" smtClean="0">
                <a:gradFill>
                  <a:gsLst>
                    <a:gs pos="1250">
                      <a:srgbClr val="FFFFFF"/>
                    </a:gs>
                    <a:gs pos="100000">
                      <a:srgbClr val="FFFFFF"/>
                    </a:gs>
                  </a:gsLst>
                  <a:lin ang="5400000" scaled="0"/>
                </a:gradFill>
                <a:latin typeface="Segoe UI"/>
              </a:rPr>
              <a:t/>
            </a:r>
            <a:br>
              <a:rPr lang="en-US" sz="1800" dirty="0" smtClean="0">
                <a:gradFill>
                  <a:gsLst>
                    <a:gs pos="1250">
                      <a:srgbClr val="FFFFFF"/>
                    </a:gs>
                    <a:gs pos="100000">
                      <a:srgbClr val="FFFFFF"/>
                    </a:gs>
                  </a:gsLst>
                  <a:lin ang="5400000" scaled="0"/>
                </a:gradFill>
                <a:latin typeface="Segoe UI"/>
              </a:rPr>
            </a:br>
            <a:endParaRPr lang="en-US" sz="1200" noProof="1" smtClean="0">
              <a:gradFill>
                <a:gsLst>
                  <a:gs pos="1250">
                    <a:srgbClr val="FFFFFF"/>
                  </a:gs>
                  <a:gs pos="100000">
                    <a:srgbClr val="FFFFFF"/>
                  </a:gs>
                </a:gsLst>
                <a:lin ang="5400000" scaled="0"/>
              </a:gradFill>
              <a:latin typeface="Segoe UI"/>
            </a:endParaRPr>
          </a:p>
          <a:p>
            <a:r>
              <a:rPr lang="en-US" sz="2000" noProof="1" smtClean="0">
                <a:gradFill>
                  <a:gsLst>
                    <a:gs pos="1250">
                      <a:srgbClr val="FFFFFF"/>
                    </a:gs>
                    <a:gs pos="100000">
                      <a:srgbClr val="FFFFFF"/>
                    </a:gs>
                  </a:gsLst>
                  <a:lin ang="5400000" scaled="0"/>
                </a:gradFill>
                <a:latin typeface="Segoe UI"/>
              </a:rPr>
              <a:t>This can be an annoying and time consuming operation</a:t>
            </a:r>
            <a:br>
              <a:rPr lang="en-US" sz="2000" noProof="1" smtClean="0">
                <a:gradFill>
                  <a:gsLst>
                    <a:gs pos="1250">
                      <a:srgbClr val="FFFFFF"/>
                    </a:gs>
                    <a:gs pos="100000">
                      <a:srgbClr val="FFFFFF"/>
                    </a:gs>
                  </a:gsLst>
                  <a:lin ang="5400000" scaled="0"/>
                </a:gradFill>
                <a:latin typeface="Segoe UI"/>
              </a:rPr>
            </a:br>
            <a:endParaRPr lang="en-US" sz="1400" noProof="1" smtClean="0">
              <a:gradFill>
                <a:gsLst>
                  <a:gs pos="1250">
                    <a:srgbClr val="FFFFFF"/>
                  </a:gs>
                  <a:gs pos="100000">
                    <a:srgbClr val="FFFFFF"/>
                  </a:gs>
                </a:gsLst>
                <a:lin ang="5400000" scaled="0"/>
              </a:gradFill>
              <a:latin typeface="Segoe UI"/>
            </a:endParaRPr>
          </a:p>
          <a:p>
            <a:r>
              <a:rPr lang="en-US" sz="2000" b="1" noProof="1" smtClean="0">
                <a:gradFill>
                  <a:gsLst>
                    <a:gs pos="1250">
                      <a:srgbClr val="FFFFFF"/>
                    </a:gs>
                    <a:gs pos="100000">
                      <a:srgbClr val="FFFFFF"/>
                    </a:gs>
                  </a:gsLst>
                  <a:lin ang="5400000" scaled="0"/>
                </a:gradFill>
                <a:latin typeface="Segoe UI"/>
              </a:rPr>
              <a:t>But </a:t>
            </a:r>
            <a:r>
              <a:rPr lang="en-US" sz="2000" b="1" noProof="1">
                <a:gradFill>
                  <a:gsLst>
                    <a:gs pos="1250">
                      <a:srgbClr val="FFFFFF"/>
                    </a:gs>
                    <a:gs pos="100000">
                      <a:srgbClr val="FFFFFF"/>
                    </a:gs>
                  </a:gsLst>
                  <a:lin ang="5400000" scaled="0"/>
                </a:gradFill>
                <a:latin typeface="Segoe UI"/>
              </a:rPr>
              <a:t>take back the control of your </a:t>
            </a:r>
            <a:r>
              <a:rPr lang="en-US" sz="2000" b="1" noProof="1" smtClean="0">
                <a:gradFill>
                  <a:gsLst>
                    <a:gs pos="1250">
                      <a:srgbClr val="FFFFFF"/>
                    </a:gs>
                    <a:gs pos="100000">
                      <a:srgbClr val="FFFFFF"/>
                    </a:gs>
                  </a:gsLst>
                  <a:lin ang="5400000" scaled="0"/>
                </a:gradFill>
                <a:latin typeface="Segoe UI"/>
              </a:rPr>
              <a:t>environment by easily creating or using PowerShell to automate this task</a:t>
            </a:r>
          </a:p>
        </p:txBody>
      </p:sp>
      <p:sp>
        <p:nvSpPr>
          <p:cNvPr id="58" name="Freeform 57"/>
          <p:cNvSpPr/>
          <p:nvPr/>
        </p:nvSpPr>
        <p:spPr>
          <a:xfrm>
            <a:off x="1068439" y="1337022"/>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By Default</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000" dirty="0" smtClean="0"/>
              <a:t>Full tracking enable</a:t>
            </a:r>
            <a:endParaRPr lang="en-US" sz="2000" dirty="0">
              <a:gradFill>
                <a:gsLst>
                  <a:gs pos="0">
                    <a:srgbClr val="FFFFFF"/>
                  </a:gs>
                  <a:gs pos="100000">
                    <a:srgbClr val="FFFFFF"/>
                  </a:gs>
                </a:gsLst>
                <a:lin ang="5400000" scaled="0"/>
              </a:gradFill>
            </a:endParaRPr>
          </a:p>
        </p:txBody>
      </p:sp>
      <p:sp>
        <p:nvSpPr>
          <p:cNvPr id="76" name="Freeform 75"/>
          <p:cNvSpPr/>
          <p:nvPr/>
        </p:nvSpPr>
        <p:spPr>
          <a:xfrm>
            <a:off x="1068439" y="4317630"/>
            <a:ext cx="3267754" cy="234798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a:gradFill>
                  <a:gsLst>
                    <a:gs pos="0">
                      <a:srgbClr val="FFFFFF"/>
                    </a:gs>
                    <a:gs pos="100000">
                      <a:srgbClr val="FFFFFF"/>
                    </a:gs>
                  </a:gsLst>
                  <a:lin ang="5400000" scaled="0"/>
                </a:gradFill>
              </a:rPr>
              <a:t>What the Admin</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should do?</a:t>
            </a:r>
            <a:endParaRPr lang="en-US" sz="2600" dirty="0">
              <a:gradFill>
                <a:gsLst>
                  <a:gs pos="0">
                    <a:srgbClr val="FFFFFF"/>
                  </a:gs>
                  <a:gs pos="100000">
                    <a:srgbClr val="FFFFFF"/>
                  </a:gs>
                </a:gsLst>
                <a:lin ang="5400000" scaled="0"/>
              </a:gradFill>
            </a:endParaRPr>
          </a:p>
        </p:txBody>
      </p:sp>
      <p:sp>
        <p:nvSpPr>
          <p:cNvPr id="91" name="Freeform 90"/>
          <p:cNvSpPr/>
          <p:nvPr/>
        </p:nvSpPr>
        <p:spPr>
          <a:xfrm>
            <a:off x="1068439" y="2827326"/>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Does Developer’s</a:t>
            </a:r>
            <a:r>
              <a:rPr lang="en-US" sz="2600" dirty="0" smtClean="0">
                <a:gradFill>
                  <a:gsLst>
                    <a:gs pos="0">
                      <a:srgbClr val="FFFFFF"/>
                    </a:gs>
                    <a:gs pos="100000">
                      <a:srgbClr val="FFFFFF"/>
                    </a:gs>
                  </a:gsLst>
                  <a:lin ang="5400000" scaled="0"/>
                </a:gradFill>
              </a:rP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remember to disable it?</a:t>
            </a:r>
            <a:endParaRPr lang="en-US" sz="2600" dirty="0">
              <a:gradFill>
                <a:gsLst>
                  <a:gs pos="0">
                    <a:srgbClr val="FFFFFF"/>
                  </a:gs>
                  <a:gs pos="100000">
                    <a:srgbClr val="FFFFFF"/>
                  </a:gs>
                </a:gsLst>
                <a:lin ang="5400000" scaled="0"/>
              </a:gradFill>
            </a:endParaRPr>
          </a:p>
        </p:txBody>
      </p:sp>
      <p:sp>
        <p:nvSpPr>
          <p:cNvPr id="21" name="TextBox 20"/>
          <p:cNvSpPr txBox="1"/>
          <p:nvPr/>
        </p:nvSpPr>
        <p:spPr>
          <a:xfrm>
            <a:off x="974018" y="6226557"/>
            <a:ext cx="3362175" cy="544765"/>
          </a:xfrm>
          <a:prstGeom prst="rect">
            <a:avLst/>
          </a:prstGeom>
          <a:noFill/>
        </p:spPr>
        <p:txBody>
          <a:bodyPr wrap="square" lIns="182880" tIns="146304" rIns="182880" bIns="146304" rtlCol="0">
            <a:spAutoFit/>
          </a:bodyPr>
          <a:lstStyle/>
          <a:p>
            <a:pPr>
              <a:lnSpc>
                <a:spcPct val="90000"/>
              </a:lnSpc>
            </a:pPr>
            <a:r>
              <a:rPr lang="pt-PT" sz="900" b="1" dirty="0">
                <a:gradFill>
                  <a:gsLst>
                    <a:gs pos="2917">
                      <a:schemeClr val="tx1"/>
                    </a:gs>
                    <a:gs pos="30000">
                      <a:schemeClr val="tx1"/>
                    </a:gs>
                  </a:gsLst>
                  <a:lin ang="5400000" scaled="0"/>
                </a:gradFill>
              </a:rPr>
              <a:t>https://gallery.technet.microsoft.com/scriptcenter/BizTalk-DevOps-How-to-c1ee8b1b</a:t>
            </a:r>
            <a:endParaRPr lang="pt-PT" sz="900" b="1"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4097582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1+#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1+#ppt_w/2"/>
                                          </p:val>
                                        </p:tav>
                                        <p:tav tm="100000">
                                          <p:val>
                                            <p:strVal val="#ppt_x"/>
                                          </p:val>
                                        </p:tav>
                                      </p:tavLst>
                                    </p:anim>
                                    <p:anim calcmode="lin" valueType="num">
                                      <p:cBhvr additive="base">
                                        <p:cTn id="20" dur="500" fill="hold"/>
                                        <p:tgtEl>
                                          <p:spTgt spid="7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1+#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p:bldP spid="56" grpId="0"/>
      <p:bldP spid="76"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#6 </a:t>
            </a:r>
            <a:r>
              <a:rPr lang="en-US" sz="4000" dirty="0"/>
              <a:t>– </a:t>
            </a:r>
            <a:r>
              <a:rPr lang="en-US" sz="4000" dirty="0" smtClean="0"/>
              <a:t>The local messaging archive folder</a:t>
            </a:r>
            <a:endParaRPr lang="en-US" sz="4000" dirty="0">
              <a:solidFill>
                <a:schemeClr val="tx1"/>
              </a:solidFill>
            </a:endParaRPr>
          </a:p>
        </p:txBody>
      </p:sp>
      <p:sp>
        <p:nvSpPr>
          <p:cNvPr id="22" name="Rectangle 21"/>
          <p:cNvSpPr/>
          <p:nvPr/>
        </p:nvSpPr>
        <p:spPr>
          <a:xfrm>
            <a:off x="4472877" y="5054829"/>
            <a:ext cx="7040880" cy="1610785"/>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23" name="Rectangle 22"/>
          <p:cNvSpPr/>
          <p:nvPr/>
        </p:nvSpPr>
        <p:spPr>
          <a:xfrm>
            <a:off x="4472877" y="1337022"/>
            <a:ext cx="7040880" cy="1872208"/>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r>
              <a:rPr lang="en-US" sz="2400" b="1" noProof="1" smtClean="0">
                <a:gradFill>
                  <a:gsLst>
                    <a:gs pos="1250">
                      <a:srgbClr val="FFFFFF"/>
                    </a:gs>
                    <a:gs pos="100000">
                      <a:srgbClr val="FFFFFF"/>
                    </a:gs>
                  </a:gsLst>
                  <a:lin ang="5400000" scaled="0"/>
                </a:gradFill>
              </a:rPr>
              <a:t>  </a:t>
            </a:r>
            <a:endParaRPr lang="en-US" sz="2400" noProof="1">
              <a:gradFill>
                <a:gsLst>
                  <a:gs pos="1250">
                    <a:srgbClr val="FFFFFF"/>
                  </a:gs>
                  <a:gs pos="100000">
                    <a:srgbClr val="FFFFFF"/>
                  </a:gs>
                </a:gsLst>
                <a:lin ang="5400000" scaled="0"/>
              </a:gradFill>
            </a:endParaRPr>
          </a:p>
        </p:txBody>
      </p:sp>
      <p:sp>
        <p:nvSpPr>
          <p:cNvPr id="24" name="Rectangle 23"/>
          <p:cNvSpPr/>
          <p:nvPr/>
        </p:nvSpPr>
        <p:spPr>
          <a:xfrm>
            <a:off x="4472877" y="3323190"/>
            <a:ext cx="7040880" cy="1617680"/>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dirty="0">
              <a:solidFill>
                <a:srgbClr val="505050">
                  <a:hueOff val="0"/>
                  <a:satOff val="0"/>
                  <a:lumOff val="0"/>
                  <a:alphaOff val="0"/>
                </a:srgbClr>
              </a:solidFill>
            </a:endParaRPr>
          </a:p>
        </p:txBody>
      </p:sp>
      <p:sp>
        <p:nvSpPr>
          <p:cNvPr id="25" name="Text Placeholder 4"/>
          <p:cNvSpPr txBox="1">
            <a:spLocks/>
          </p:cNvSpPr>
          <p:nvPr/>
        </p:nvSpPr>
        <p:spPr>
          <a:xfrm>
            <a:off x="4472878" y="3323190"/>
            <a:ext cx="7040880" cy="1617679"/>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Everyone forgets to create maintenance plans</a:t>
            </a:r>
          </a:p>
          <a:p>
            <a:pPr marL="342900" indent="-342900">
              <a:buFont typeface="Arial" panose="020B0604020202020204" pitchFamily="34" charset="0"/>
              <a:buChar char="•"/>
            </a:pPr>
            <a:r>
              <a:rPr lang="en-US" sz="2000" dirty="0">
                <a:gradFill>
                  <a:gsLst>
                    <a:gs pos="1250">
                      <a:srgbClr val="FFFFFF"/>
                    </a:gs>
                    <a:gs pos="100000">
                      <a:srgbClr val="FFFFFF"/>
                    </a:gs>
                  </a:gsLst>
                  <a:lin ang="5400000" scaled="0"/>
                </a:gradFill>
                <a:latin typeface="Segoe UI"/>
              </a:rPr>
              <a:t>The most critical </a:t>
            </a:r>
            <a:r>
              <a:rPr lang="en-US" sz="2000" dirty="0">
                <a:gradFill>
                  <a:gsLst>
                    <a:gs pos="1250">
                      <a:srgbClr val="FFFFFF"/>
                    </a:gs>
                    <a:gs pos="100000">
                      <a:srgbClr val="FFFFFF"/>
                    </a:gs>
                  </a:gsLst>
                  <a:lin ang="5400000" scaled="0"/>
                </a:gradFill>
                <a:latin typeface="Segoe UI"/>
                <a:sym typeface="Wingdings" panose="05000000000000000000" pitchFamily="2" charset="2"/>
              </a:rPr>
              <a:t></a:t>
            </a:r>
            <a:r>
              <a:rPr lang="en-US" sz="2000" dirty="0">
                <a:gradFill>
                  <a:gsLst>
                    <a:gs pos="1250">
                      <a:srgbClr val="FFFFFF"/>
                    </a:gs>
                    <a:gs pos="100000">
                      <a:srgbClr val="FFFFFF"/>
                    </a:gs>
                  </a:gsLst>
                  <a:lin ang="5400000" scaled="0"/>
                </a:gradFill>
                <a:latin typeface="Segoe UI"/>
              </a:rPr>
              <a:t> disk </a:t>
            </a:r>
            <a:r>
              <a:rPr lang="en-US" sz="2000" dirty="0" smtClean="0">
                <a:gradFill>
                  <a:gsLst>
                    <a:gs pos="1250">
                      <a:srgbClr val="FFFFFF"/>
                    </a:gs>
                    <a:gs pos="100000">
                      <a:srgbClr val="FFFFFF"/>
                    </a:gs>
                  </a:gsLst>
                  <a:lin ang="5400000" scaled="0"/>
                </a:gradFill>
                <a:latin typeface="Segoe UI"/>
              </a:rPr>
              <a:t>full</a:t>
            </a:r>
            <a:endParaRPr lang="en-US" sz="2000" noProof="1">
              <a:gradFill>
                <a:gsLst>
                  <a:gs pos="1250">
                    <a:srgbClr val="FFFFFF"/>
                  </a:gs>
                  <a:gs pos="100000">
                    <a:srgbClr val="FFFFFF"/>
                  </a:gs>
                </a:gsLst>
                <a:lin ang="5400000" scaled="0"/>
              </a:gradFill>
              <a:latin typeface="Segoe UI"/>
            </a:endParaRPr>
          </a:p>
          <a:p>
            <a:pPr marL="342900" indent="-342900">
              <a:buFont typeface="Arial" panose="020B0604020202020204" pitchFamily="34" charset="0"/>
              <a:buChar char="•"/>
            </a:pPr>
            <a:r>
              <a:rPr lang="en-US" sz="2000" dirty="0">
                <a:gradFill>
                  <a:gsLst>
                    <a:gs pos="1250">
                      <a:srgbClr val="FFFFFF"/>
                    </a:gs>
                    <a:gs pos="100000">
                      <a:srgbClr val="FFFFFF"/>
                    </a:gs>
                  </a:gsLst>
                  <a:lin ang="5400000" scaled="0"/>
                </a:gradFill>
                <a:latin typeface="Segoe UI"/>
              </a:rPr>
              <a:t>Many files in a folder can cause performance problems</a:t>
            </a:r>
            <a:endParaRPr lang="en-US" sz="2000" noProof="1">
              <a:gradFill>
                <a:gsLst>
                  <a:gs pos="1250">
                    <a:srgbClr val="FFFFFF"/>
                  </a:gs>
                  <a:gs pos="100000">
                    <a:srgbClr val="FFFFFF"/>
                  </a:gs>
                </a:gsLst>
                <a:lin ang="5400000" scaled="0"/>
              </a:gradFill>
              <a:latin typeface="Segoe UI"/>
            </a:endParaRPr>
          </a:p>
        </p:txBody>
      </p:sp>
      <p:sp>
        <p:nvSpPr>
          <p:cNvPr id="26" name="Text Placeholder 4"/>
          <p:cNvSpPr txBox="1">
            <a:spLocks/>
          </p:cNvSpPr>
          <p:nvPr/>
        </p:nvSpPr>
        <p:spPr>
          <a:xfrm>
            <a:off x="4472877" y="5065043"/>
            <a:ext cx="7040880" cy="1600571"/>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smtClean="0">
                <a:gradFill>
                  <a:gsLst>
                    <a:gs pos="1250">
                      <a:srgbClr val="FFFFFF"/>
                    </a:gs>
                    <a:gs pos="100000">
                      <a:srgbClr val="FFFFFF"/>
                    </a:gs>
                  </a:gsLst>
                  <a:lin ang="5400000" scaled="0"/>
                </a:gradFill>
                <a:latin typeface="Segoe UI"/>
              </a:rPr>
              <a:t>You can easily script this type of task since day one by using PowerShell or other tools</a:t>
            </a:r>
          </a:p>
          <a:p>
            <a:endParaRPr lang="en-US" sz="1050" noProof="1">
              <a:gradFill>
                <a:gsLst>
                  <a:gs pos="1250">
                    <a:srgbClr val="FFFFFF"/>
                  </a:gs>
                  <a:gs pos="100000">
                    <a:srgbClr val="FFFFFF"/>
                  </a:gs>
                </a:gsLst>
                <a:lin ang="5400000" scaled="0"/>
              </a:gradFill>
              <a:latin typeface="Segoe UI"/>
            </a:endParaRPr>
          </a:p>
          <a:p>
            <a:r>
              <a:rPr lang="en-US" sz="2000" noProof="1" smtClean="0">
                <a:gradFill>
                  <a:gsLst>
                    <a:gs pos="1250">
                      <a:srgbClr val="FFFFFF"/>
                    </a:gs>
                    <a:gs pos="100000">
                      <a:srgbClr val="FFFFFF"/>
                    </a:gs>
                  </a:gsLst>
                  <a:lin ang="5400000" scaled="0"/>
                </a:gradFill>
                <a:latin typeface="Segoe UI"/>
              </a:rPr>
              <a:t>And </a:t>
            </a:r>
            <a:r>
              <a:rPr lang="en-US" sz="2000" noProof="1">
                <a:gradFill>
                  <a:gsLst>
                    <a:gs pos="1250">
                      <a:srgbClr val="FFFFFF"/>
                    </a:gs>
                    <a:gs pos="100000">
                      <a:srgbClr val="FFFFFF"/>
                    </a:gs>
                  </a:gsLst>
                  <a:lin ang="5400000" scaled="0"/>
                </a:gradFill>
                <a:latin typeface="Segoe UI"/>
              </a:rPr>
              <a:t>ensure that these folders are properly monitored and cleaned from time to time</a:t>
            </a:r>
            <a:endParaRPr lang="en-US" sz="800" noProof="1">
              <a:gradFill>
                <a:gsLst>
                  <a:gs pos="1250">
                    <a:srgbClr val="FFFFFF"/>
                  </a:gs>
                  <a:gs pos="100000">
                    <a:srgbClr val="FFFFFF"/>
                  </a:gs>
                </a:gsLst>
                <a:lin ang="5400000" scaled="0"/>
              </a:gradFill>
              <a:latin typeface="Segoe UI"/>
            </a:endParaRPr>
          </a:p>
        </p:txBody>
      </p:sp>
      <p:sp>
        <p:nvSpPr>
          <p:cNvPr id="27" name="Freeform 26"/>
          <p:cNvSpPr/>
          <p:nvPr/>
        </p:nvSpPr>
        <p:spPr>
          <a:xfrm>
            <a:off x="1068439" y="1337022"/>
            <a:ext cx="3267754" cy="187220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Very </a:t>
            </a:r>
            <a:r>
              <a:rPr lang="en-US" sz="2600" b="1" dirty="0">
                <a:gradFill>
                  <a:gsLst>
                    <a:gs pos="0">
                      <a:srgbClr val="FFFFFF"/>
                    </a:gs>
                    <a:gs pos="100000">
                      <a:srgbClr val="FFFFFF"/>
                    </a:gs>
                  </a:gsLst>
                  <a:lin ang="5400000" scaled="0"/>
                </a:gradFill>
              </a:rPr>
              <a:t>common</a:t>
            </a:r>
            <a:r>
              <a:rPr lang="en-US" sz="2600" b="1" dirty="0" smtClean="0">
                <a:gradFill>
                  <a:gsLst>
                    <a:gs pos="0">
                      <a:srgbClr val="FFFFFF"/>
                    </a:gs>
                    <a:gs pos="100000">
                      <a:srgbClr val="FFFFFF"/>
                    </a:gs>
                  </a:gsLst>
                  <a:lin ang="5400000" scaled="0"/>
                </a:gradFill>
              </a:rPr>
              <a:t/>
            </a:r>
            <a:br>
              <a:rPr lang="en-US" sz="2600" b="1" dirty="0" smtClean="0">
                <a:gradFill>
                  <a:gsLst>
                    <a:gs pos="0">
                      <a:srgbClr val="FFFFFF"/>
                    </a:gs>
                    <a:gs pos="100000">
                      <a:srgbClr val="FFFFFF"/>
                    </a:gs>
                  </a:gsLst>
                  <a:lin ang="5400000" scaled="0"/>
                </a:gradFill>
              </a:rPr>
            </a:br>
            <a:r>
              <a:rPr lang="en-US" sz="2000" dirty="0"/>
              <a:t>in integration </a:t>
            </a:r>
            <a:r>
              <a:rPr lang="en-US" sz="2000" dirty="0" smtClean="0"/>
              <a:t>scenarios: Message archiving</a:t>
            </a:r>
            <a:endParaRPr lang="en-US" sz="2000" dirty="0"/>
          </a:p>
        </p:txBody>
      </p:sp>
      <p:sp>
        <p:nvSpPr>
          <p:cNvPr id="28" name="Freeform 27"/>
          <p:cNvSpPr/>
          <p:nvPr/>
        </p:nvSpPr>
        <p:spPr>
          <a:xfrm>
            <a:off x="1068439" y="5065043"/>
            <a:ext cx="3267754" cy="1600571"/>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a:gradFill>
                  <a:gsLst>
                    <a:gs pos="0">
                      <a:srgbClr val="FFFFFF"/>
                    </a:gs>
                    <a:gs pos="100000">
                      <a:srgbClr val="FFFFFF"/>
                    </a:gs>
                  </a:gsLst>
                  <a:lin ang="5400000" scaled="0"/>
                </a:gradFill>
              </a:rPr>
              <a:t>What the Admin</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a:gradFill>
                  <a:gsLst>
                    <a:gs pos="0">
                      <a:srgbClr val="FFFFFF"/>
                    </a:gs>
                    <a:gs pos="100000">
                      <a:srgbClr val="FFFFFF"/>
                    </a:gs>
                  </a:gsLst>
                  <a:lin ang="5400000" scaled="0"/>
                </a:gradFill>
              </a:rPr>
              <a:t>should do?</a:t>
            </a:r>
          </a:p>
        </p:txBody>
      </p:sp>
      <p:sp>
        <p:nvSpPr>
          <p:cNvPr id="29" name="Freeform 28"/>
          <p:cNvSpPr/>
          <p:nvPr/>
        </p:nvSpPr>
        <p:spPr>
          <a:xfrm>
            <a:off x="1068439" y="3333403"/>
            <a:ext cx="3267754" cy="1607467"/>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Common problem </a:t>
            </a:r>
            <a:r>
              <a:rPr lang="en-US" sz="2600" dirty="0" smtClean="0">
                <a:gradFill>
                  <a:gsLst>
                    <a:gs pos="0">
                      <a:srgbClr val="FFFFFF"/>
                    </a:gs>
                    <a:gs pos="100000">
                      <a:srgbClr val="FFFFFF"/>
                    </a:gs>
                  </a:gsLst>
                  <a:lin ang="5400000" scaled="0"/>
                </a:gradFill>
              </a:rPr>
              <a:t>we will find with </a:t>
            </a:r>
            <a:r>
              <a:rPr lang="en-US" sz="2600" dirty="0">
                <a:gradFill>
                  <a:gsLst>
                    <a:gs pos="0">
                      <a:srgbClr val="FFFFFF"/>
                    </a:gs>
                    <a:gs pos="100000">
                      <a:srgbClr val="FFFFFF"/>
                    </a:gs>
                  </a:gsLst>
                  <a:lin ang="5400000" scaled="0"/>
                </a:gradFill>
              </a:rPr>
              <a:t>these </a:t>
            </a:r>
            <a:r>
              <a:rPr lang="en-US" sz="2600" dirty="0" smtClean="0">
                <a:gradFill>
                  <a:gsLst>
                    <a:gs pos="0">
                      <a:srgbClr val="FFFFFF"/>
                    </a:gs>
                    <a:gs pos="100000">
                      <a:srgbClr val="FFFFFF"/>
                    </a:gs>
                  </a:gsLst>
                  <a:lin ang="5400000" scaled="0"/>
                </a:gradFill>
              </a:rPr>
              <a:t>kind of approach's?</a:t>
            </a:r>
            <a:endParaRPr lang="en-US" sz="2600" dirty="0">
              <a:gradFill>
                <a:gsLst>
                  <a:gs pos="0">
                    <a:srgbClr val="FFFFFF"/>
                  </a:gs>
                  <a:gs pos="100000">
                    <a:srgbClr val="FFFFFF"/>
                  </a:gs>
                </a:gsLst>
                <a:lin ang="5400000" scaled="0"/>
              </a:gradFill>
            </a:endParaRPr>
          </a:p>
        </p:txBody>
      </p:sp>
      <p:sp>
        <p:nvSpPr>
          <p:cNvPr id="30" name="TextBox 29"/>
          <p:cNvSpPr txBox="1"/>
          <p:nvPr/>
        </p:nvSpPr>
        <p:spPr>
          <a:xfrm>
            <a:off x="974018" y="6226557"/>
            <a:ext cx="3362175" cy="544765"/>
          </a:xfrm>
          <a:prstGeom prst="rect">
            <a:avLst/>
          </a:prstGeom>
          <a:noFill/>
        </p:spPr>
        <p:txBody>
          <a:bodyPr wrap="square" lIns="182880" tIns="146304" rIns="182880" bIns="146304" rtlCol="0">
            <a:spAutoFit/>
          </a:bodyPr>
          <a:lstStyle/>
          <a:p>
            <a:pPr>
              <a:lnSpc>
                <a:spcPct val="90000"/>
              </a:lnSpc>
            </a:pPr>
            <a:r>
              <a:rPr lang="pt-PT" sz="900" b="1" dirty="0">
                <a:gradFill>
                  <a:gsLst>
                    <a:gs pos="2917">
                      <a:schemeClr val="tx1"/>
                    </a:gs>
                    <a:gs pos="30000">
                      <a:schemeClr val="tx1"/>
                    </a:gs>
                  </a:gsLst>
                  <a:lin ang="5400000" scaled="0"/>
                </a:gradFill>
              </a:rPr>
              <a:t>https://gallery.technet.microsoft.com/BizTalk-DevOps-manage-d1d512e4</a:t>
            </a:r>
            <a:endParaRPr lang="pt-PT" sz="900" b="1" dirty="0" smtClean="0">
              <a:gradFill>
                <a:gsLst>
                  <a:gs pos="2917">
                    <a:schemeClr val="tx1"/>
                  </a:gs>
                  <a:gs pos="30000">
                    <a:schemeClr val="tx1"/>
                  </a:gs>
                </a:gsLst>
                <a:lin ang="5400000" scaled="0"/>
              </a:gradFill>
            </a:endParaRPr>
          </a:p>
        </p:txBody>
      </p:sp>
      <p:sp>
        <p:nvSpPr>
          <p:cNvPr id="31" name="Text Placeholder 4"/>
          <p:cNvSpPr txBox="1">
            <a:spLocks/>
          </p:cNvSpPr>
          <p:nvPr/>
        </p:nvSpPr>
        <p:spPr>
          <a:xfrm>
            <a:off x="4472878" y="1326809"/>
            <a:ext cx="7040880" cy="1882421"/>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To </a:t>
            </a:r>
            <a:r>
              <a:rPr lang="en-US" sz="2000" dirty="0"/>
              <a:t>see messages being archived locally into the hard </a:t>
            </a:r>
            <a:r>
              <a:rPr lang="en-US" sz="2000" dirty="0" smtClean="0"/>
              <a:t>drive</a:t>
            </a:r>
            <a:r>
              <a:rPr lang="en-US" sz="2000" noProof="1" smtClean="0">
                <a:gradFill>
                  <a:gsLst>
                    <a:gs pos="1250">
                      <a:srgbClr val="FFFFFF"/>
                    </a:gs>
                    <a:gs pos="100000">
                      <a:srgbClr val="FFFFFF"/>
                    </a:gs>
                  </a:gsLst>
                  <a:lin ang="5400000" scaled="0"/>
                </a:gradFill>
                <a:latin typeface="Segoe UI"/>
              </a:rPr>
              <a:t>: </a:t>
            </a:r>
          </a:p>
          <a:p>
            <a:pPr marL="342900" indent="-342900">
              <a:buFont typeface="Arial" panose="020B0604020202020204" pitchFamily="34" charset="0"/>
              <a:buChar char="•"/>
            </a:pPr>
            <a:r>
              <a:rPr lang="en-US" sz="2000" dirty="0">
                <a:gradFill>
                  <a:gsLst>
                    <a:gs pos="1250">
                      <a:srgbClr val="FFFFFF"/>
                    </a:gs>
                    <a:gs pos="100000">
                      <a:srgbClr val="FFFFFF"/>
                    </a:gs>
                  </a:gsLst>
                  <a:lin ang="5400000" scaled="0"/>
                </a:gradFill>
                <a:latin typeface="Segoe UI"/>
              </a:rPr>
              <a:t>either by using a pipeline component</a:t>
            </a:r>
            <a:endParaRPr lang="en-US" sz="2000" noProof="1">
              <a:gradFill>
                <a:gsLst>
                  <a:gs pos="1250">
                    <a:srgbClr val="FFFFFF"/>
                  </a:gs>
                  <a:gs pos="100000">
                    <a:srgbClr val="FFFFFF"/>
                  </a:gs>
                </a:gsLst>
                <a:lin ang="5400000" scaled="0"/>
              </a:gradFill>
              <a:latin typeface="Segoe UI"/>
            </a:endParaRPr>
          </a:p>
          <a:p>
            <a:pPr marL="342900" indent="-342900">
              <a:buFont typeface="Arial" panose="020B0604020202020204" pitchFamily="34" charset="0"/>
              <a:buChar char="•"/>
            </a:pPr>
            <a:r>
              <a:rPr lang="en-US" sz="2000" dirty="0">
                <a:gradFill>
                  <a:gsLst>
                    <a:gs pos="1250">
                      <a:srgbClr val="FFFFFF"/>
                    </a:gs>
                    <a:gs pos="100000">
                      <a:srgbClr val="FFFFFF"/>
                    </a:gs>
                  </a:gsLst>
                  <a:lin ang="5400000" scaled="0"/>
                </a:gradFill>
                <a:latin typeface="Segoe UI"/>
              </a:rPr>
              <a:t>or by simple using the default functionalities in BizTalk </a:t>
            </a:r>
            <a:r>
              <a:rPr lang="en-US" sz="2000" dirty="0" smtClean="0">
                <a:gradFill>
                  <a:gsLst>
                    <a:gs pos="1250">
                      <a:srgbClr val="FFFFFF"/>
                    </a:gs>
                    <a:gs pos="100000">
                      <a:srgbClr val="FFFFFF"/>
                    </a:gs>
                  </a:gsLst>
                  <a:lin ang="5400000" scaled="0"/>
                </a:gradFill>
                <a:latin typeface="Segoe UI"/>
              </a:rPr>
              <a:t>like: filters</a:t>
            </a:r>
            <a:endParaRPr lang="en-US" sz="2000" noProof="1">
              <a:gradFill>
                <a:gsLst>
                  <a:gs pos="125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58057289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1+#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p:bldP spid="26" grpId="0"/>
      <p:bldP spid="28"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354" b="7354"/>
          <a:stretch/>
        </p:blipFill>
        <p:spPr>
          <a:xfrm>
            <a:off x="0" y="-31130"/>
            <a:ext cx="12436475" cy="7056784"/>
          </a:xfrm>
          <a:prstGeom prst="rect">
            <a:avLst/>
          </a:prstGeom>
        </p:spPr>
      </p:pic>
      <p:sp>
        <p:nvSpPr>
          <p:cNvPr id="4" name="Title 3"/>
          <p:cNvSpPr>
            <a:spLocks noGrp="1"/>
          </p:cNvSpPr>
          <p:nvPr>
            <p:ph type="title"/>
          </p:nvPr>
        </p:nvSpPr>
        <p:spPr/>
        <p:txBody>
          <a:bodyPr/>
          <a:lstStyle/>
          <a:p>
            <a:r>
              <a:rPr lang="en-US" sz="6600" dirty="0" smtClean="0"/>
              <a:t>For… </a:t>
            </a:r>
            <a:br>
              <a:rPr lang="en-US" sz="6600" dirty="0" smtClean="0"/>
            </a:br>
            <a:r>
              <a:rPr lang="en-US" sz="6600" dirty="0" smtClean="0"/>
              <a:t>Developers</a:t>
            </a:r>
            <a:endParaRPr lang="en-US" sz="6600" dirty="0"/>
          </a:p>
        </p:txBody>
      </p:sp>
      <p:sp>
        <p:nvSpPr>
          <p:cNvPr id="3" name="TextBox 2"/>
          <p:cNvSpPr txBox="1"/>
          <p:nvPr/>
        </p:nvSpPr>
        <p:spPr>
          <a:xfrm>
            <a:off x="8250020" y="270454"/>
            <a:ext cx="4367221" cy="1625060"/>
          </a:xfrm>
          <a:prstGeom prst="rect">
            <a:avLst/>
          </a:prstGeom>
          <a:noFill/>
        </p:spPr>
        <p:txBody>
          <a:bodyPr wrap="none" lIns="182880" tIns="146304" rIns="182880" bIns="146304" rtlCol="0">
            <a:spAutoFit/>
          </a:bodyPr>
          <a:lstStyle/>
          <a:p>
            <a:pPr>
              <a:lnSpc>
                <a:spcPct val="90000"/>
              </a:lnSpc>
            </a:pPr>
            <a:r>
              <a:rPr lang="en-US" sz="2400" dirty="0" smtClean="0">
                <a:latin typeface="Segoe UI Light" pitchFamily="34" charset="0"/>
              </a:rPr>
              <a:t>…thinking </a:t>
            </a:r>
            <a:r>
              <a:rPr lang="en-US" sz="2400" dirty="0">
                <a:latin typeface="Segoe UI Light" pitchFamily="34" charset="0"/>
              </a:rPr>
              <a:t>in </a:t>
            </a:r>
            <a:r>
              <a:rPr lang="en-US" sz="2400" dirty="0" err="1">
                <a:latin typeface="Segoe UI Light" pitchFamily="34" charset="0"/>
              </a:rPr>
              <a:t>debatching</a:t>
            </a:r>
            <a:r>
              <a:rPr lang="en-US" sz="2400" dirty="0">
                <a:latin typeface="Segoe UI Light" pitchFamily="34" charset="0"/>
              </a:rPr>
              <a:t> mode </a:t>
            </a:r>
            <a:endParaRPr lang="en-US" sz="2400" dirty="0" smtClean="0">
              <a:latin typeface="Segoe UI Light" pitchFamily="34" charset="0"/>
            </a:endParaRPr>
          </a:p>
          <a:p>
            <a:pPr>
              <a:lnSpc>
                <a:spcPct val="90000"/>
              </a:lnSpc>
            </a:pPr>
            <a:r>
              <a:rPr lang="en-US" sz="2400" dirty="0">
                <a:latin typeface="Segoe UI Light" pitchFamily="34" charset="0"/>
              </a:rPr>
              <a:t>i</a:t>
            </a:r>
            <a:r>
              <a:rPr lang="en-US" sz="2400" dirty="0" smtClean="0">
                <a:latin typeface="Segoe UI Light" pitchFamily="34" charset="0"/>
              </a:rPr>
              <a:t>n a </a:t>
            </a:r>
            <a:r>
              <a:rPr lang="en-US" sz="2400" dirty="0">
                <a:latin typeface="Segoe UI Light" pitchFamily="34" charset="0"/>
              </a:rPr>
              <a:t>unrecoverable </a:t>
            </a:r>
            <a:endParaRPr lang="en-US" sz="2400" dirty="0" smtClean="0">
              <a:latin typeface="Segoe UI Light" pitchFamily="34" charset="0"/>
            </a:endParaRPr>
          </a:p>
          <a:p>
            <a:pPr>
              <a:lnSpc>
                <a:spcPct val="90000"/>
              </a:lnSpc>
            </a:pPr>
            <a:r>
              <a:rPr lang="en-US" sz="2400" dirty="0" smtClean="0">
                <a:latin typeface="Segoe UI Light" pitchFamily="34" charset="0"/>
              </a:rPr>
              <a:t>interchange mode</a:t>
            </a:r>
            <a:endParaRPr lang="en-US" sz="2400" dirty="0">
              <a:latin typeface="Segoe UI Light" pitchFamily="34" charset="0"/>
            </a:endParaRPr>
          </a:p>
          <a:p>
            <a:pPr>
              <a:lnSpc>
                <a:spcPct val="90000"/>
              </a:lnSpc>
            </a:pPr>
            <a:endParaRPr lang="pt-PT"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02488791"/>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472877" y="4940869"/>
            <a:ext cx="7040880" cy="1508721"/>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#7 </a:t>
            </a:r>
            <a:r>
              <a:rPr lang="en-US" sz="4000" dirty="0"/>
              <a:t>– </a:t>
            </a:r>
            <a:r>
              <a:rPr lang="en-US" sz="4000" dirty="0" smtClean="0"/>
              <a:t>Debatching messages</a:t>
            </a:r>
            <a:endParaRPr lang="en-US" sz="4000" dirty="0">
              <a:solidFill>
                <a:schemeClr val="tx1"/>
              </a:solidFill>
            </a:endParaRPr>
          </a:p>
        </p:txBody>
      </p:sp>
      <p:sp>
        <p:nvSpPr>
          <p:cNvPr id="52" name="Rectangle 51"/>
          <p:cNvSpPr/>
          <p:nvPr/>
        </p:nvSpPr>
        <p:spPr>
          <a:xfrm>
            <a:off x="4472877" y="1337022"/>
            <a:ext cx="7040880" cy="1800200"/>
          </a:xfrm>
          <a:prstGeom prst="rect">
            <a:avLst/>
          </a:prstGeom>
          <a:solidFill>
            <a:schemeClr val="accent3"/>
          </a:solidFill>
        </p:spPr>
        <p:txBody>
          <a:bodyPr lIns="139824" tIns="0" rIns="186434" bIns="0" anchor="ctr"/>
          <a:lstStyle/>
          <a:p>
            <a:pPr defTabSz="914363">
              <a:lnSpc>
                <a:spcPct val="90000"/>
              </a:lnSpc>
              <a:spcBef>
                <a:spcPct val="20000"/>
              </a:spcBef>
              <a:buSzPct val="90000"/>
              <a:buFont typeface="Wingdings" pitchFamily="2" charset="2"/>
              <a:buNone/>
            </a:pPr>
            <a:r>
              <a:rPr lang="en-US" sz="2000" noProof="1">
                <a:gradFill>
                  <a:gsLst>
                    <a:gs pos="1250">
                      <a:srgbClr val="FFFFFF"/>
                    </a:gs>
                    <a:gs pos="100000">
                      <a:srgbClr val="FFFFFF"/>
                    </a:gs>
                  </a:gsLst>
                  <a:lin ang="5400000" scaled="0"/>
                </a:gradFill>
                <a:latin typeface="Segoe UI"/>
              </a:rPr>
              <a:t>Create </a:t>
            </a:r>
            <a:r>
              <a:rPr lang="en-US" sz="2000" noProof="1" smtClean="0">
                <a:gradFill>
                  <a:gsLst>
                    <a:gs pos="1250">
                      <a:srgbClr val="FFFFFF"/>
                    </a:gs>
                    <a:gs pos="100000">
                      <a:srgbClr val="FFFFFF"/>
                    </a:gs>
                  </a:gsLst>
                  <a:lin ang="5400000" scaled="0"/>
                </a:gradFill>
                <a:latin typeface="Segoe UI"/>
              </a:rPr>
              <a:t>an </a:t>
            </a:r>
            <a:r>
              <a:rPr lang="en-US" sz="2000" noProof="1">
                <a:gradFill>
                  <a:gsLst>
                    <a:gs pos="1250">
                      <a:srgbClr val="FFFFFF"/>
                    </a:gs>
                    <a:gs pos="100000">
                      <a:srgbClr val="FFFFFF"/>
                    </a:gs>
                  </a:gsLst>
                  <a:lin ang="5400000" scaled="0"/>
                </a:gradFill>
                <a:latin typeface="Segoe UI"/>
              </a:rPr>
              <a:t>Envelope Schema</a:t>
            </a:r>
          </a:p>
          <a:p>
            <a:pPr defTabSz="914363">
              <a:lnSpc>
                <a:spcPct val="90000"/>
              </a:lnSpc>
              <a:spcBef>
                <a:spcPct val="20000"/>
              </a:spcBef>
              <a:buSzPct val="90000"/>
              <a:buFont typeface="Wingdings" pitchFamily="2" charset="2"/>
              <a:buNone/>
            </a:pPr>
            <a:r>
              <a:rPr lang="en-US" sz="2000" noProof="1">
                <a:gradFill>
                  <a:gsLst>
                    <a:gs pos="1250">
                      <a:srgbClr val="FFFFFF"/>
                    </a:gs>
                    <a:gs pos="100000">
                      <a:srgbClr val="FFFFFF"/>
                    </a:gs>
                  </a:gsLst>
                  <a:lin ang="5400000" scaled="0"/>
                </a:gradFill>
                <a:latin typeface="Segoe UI"/>
              </a:rPr>
              <a:t>Create a Schema</a:t>
            </a:r>
          </a:p>
          <a:p>
            <a:pPr defTabSz="914363">
              <a:lnSpc>
                <a:spcPct val="90000"/>
              </a:lnSpc>
              <a:spcBef>
                <a:spcPct val="20000"/>
              </a:spcBef>
              <a:buSzPct val="90000"/>
              <a:buFont typeface="Wingdings" pitchFamily="2" charset="2"/>
              <a:buNone/>
            </a:pPr>
            <a:r>
              <a:rPr lang="en-US" sz="2000" b="1" noProof="1">
                <a:gradFill>
                  <a:gsLst>
                    <a:gs pos="1250">
                      <a:srgbClr val="FFFFFF"/>
                    </a:gs>
                    <a:gs pos="100000">
                      <a:srgbClr val="FFFFFF"/>
                    </a:gs>
                  </a:gsLst>
                  <a:lin ang="5400000" scaled="0"/>
                </a:gradFill>
                <a:latin typeface="Segoe UI"/>
              </a:rPr>
              <a:t>Create a Custom pipeline</a:t>
            </a:r>
          </a:p>
          <a:p>
            <a:pPr marL="342900" indent="-342900" defTabSz="914363">
              <a:lnSpc>
                <a:spcPct val="90000"/>
              </a:lnSpc>
              <a:spcBef>
                <a:spcPct val="20000"/>
              </a:spcBef>
              <a:buSzPct val="90000"/>
              <a:buFont typeface="Arial" panose="020B0604020202020204" pitchFamily="34" charset="0"/>
              <a:buChar char="•"/>
            </a:pPr>
            <a:r>
              <a:rPr lang="en-US" noProof="1">
                <a:gradFill>
                  <a:gsLst>
                    <a:gs pos="1250">
                      <a:srgbClr val="FFFFFF"/>
                    </a:gs>
                    <a:gs pos="100000">
                      <a:srgbClr val="FFFFFF"/>
                    </a:gs>
                  </a:gsLst>
                  <a:lin ang="5400000" scaled="0"/>
                </a:gradFill>
                <a:latin typeface="Segoe UI"/>
              </a:rPr>
              <a:t>usually a replica of XMLReceive pipeline </a:t>
            </a:r>
          </a:p>
        </p:txBody>
      </p:sp>
      <p:sp>
        <p:nvSpPr>
          <p:cNvPr id="53" name="Rectangle 52"/>
          <p:cNvSpPr/>
          <p:nvPr/>
        </p:nvSpPr>
        <p:spPr>
          <a:xfrm>
            <a:off x="4472877" y="3241437"/>
            <a:ext cx="7040880" cy="1587737"/>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dirty="0">
              <a:solidFill>
                <a:srgbClr val="505050">
                  <a:hueOff val="0"/>
                  <a:satOff val="0"/>
                  <a:lumOff val="0"/>
                  <a:alphaOff val="0"/>
                </a:srgbClr>
              </a:solidFill>
            </a:endParaRPr>
          </a:p>
        </p:txBody>
      </p:sp>
      <p:sp>
        <p:nvSpPr>
          <p:cNvPr id="55" name="Text Placeholder 4"/>
          <p:cNvSpPr txBox="1">
            <a:spLocks/>
          </p:cNvSpPr>
          <p:nvPr/>
        </p:nvSpPr>
        <p:spPr>
          <a:xfrm>
            <a:off x="4472878" y="3253934"/>
            <a:ext cx="7040880" cy="1575240"/>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smtClean="0">
                <a:gradFill>
                  <a:gsLst>
                    <a:gs pos="1250">
                      <a:srgbClr val="FFFFFF"/>
                    </a:gs>
                    <a:gs pos="100000">
                      <a:srgbClr val="FFFFFF"/>
                    </a:gs>
                  </a:gsLst>
                  <a:lin ang="5400000" scaled="0"/>
                </a:gradFill>
                <a:latin typeface="Segoe UI"/>
              </a:rPr>
              <a:t>Well you can but…</a:t>
            </a:r>
          </a:p>
          <a:p>
            <a:endParaRPr lang="en-US" sz="800" noProof="1" smtClean="0">
              <a:gradFill>
                <a:gsLst>
                  <a:gs pos="1250">
                    <a:srgbClr val="FFFFFF"/>
                  </a:gs>
                  <a:gs pos="100000">
                    <a:srgbClr val="FFFFFF"/>
                  </a:gs>
                </a:gsLst>
                <a:lin ang="5400000" scaled="0"/>
              </a:gradFill>
              <a:latin typeface="Segoe UI"/>
            </a:endParaRPr>
          </a:p>
          <a:p>
            <a:r>
              <a:rPr lang="en-US" sz="2000" noProof="1" smtClean="0">
                <a:gradFill>
                  <a:gsLst>
                    <a:gs pos="1250">
                      <a:srgbClr val="FFFFFF"/>
                    </a:gs>
                    <a:gs pos="100000">
                      <a:srgbClr val="FFFFFF"/>
                    </a:gs>
                  </a:gsLst>
                  <a:lin ang="5400000" scaled="0"/>
                </a:gradFill>
                <a:latin typeface="Segoe UI"/>
              </a:rPr>
              <a:t>Normally </a:t>
            </a:r>
            <a:r>
              <a:rPr lang="en-US" sz="2000" b="1" noProof="1" smtClean="0">
                <a:gradFill>
                  <a:gsLst>
                    <a:gs pos="1250">
                      <a:srgbClr val="FFFFFF"/>
                    </a:gs>
                    <a:gs pos="100000">
                      <a:srgbClr val="FFFFFF"/>
                    </a:gs>
                  </a:gsLst>
                  <a:lin ang="5400000" scaled="0"/>
                </a:gradFill>
                <a:latin typeface="Segoe UI"/>
              </a:rPr>
              <a:t>you don’t need to create a custom pipeline</a:t>
            </a:r>
            <a:r>
              <a:rPr lang="en-US" sz="2000" noProof="1" smtClean="0">
                <a:gradFill>
                  <a:gsLst>
                    <a:gs pos="1250">
                      <a:srgbClr val="FFFFFF"/>
                    </a:gs>
                    <a:gs pos="100000">
                      <a:srgbClr val="FFFFFF"/>
                    </a:gs>
                  </a:gsLst>
                  <a:lin ang="5400000" scaled="0"/>
                </a:gradFill>
                <a:latin typeface="Segoe UI"/>
              </a:rPr>
              <a:t> to accomplish this.</a:t>
            </a:r>
          </a:p>
        </p:txBody>
      </p:sp>
      <p:sp>
        <p:nvSpPr>
          <p:cNvPr id="56" name="Text Placeholder 4"/>
          <p:cNvSpPr txBox="1">
            <a:spLocks/>
          </p:cNvSpPr>
          <p:nvPr/>
        </p:nvSpPr>
        <p:spPr>
          <a:xfrm>
            <a:off x="4472877" y="4935609"/>
            <a:ext cx="7040880" cy="1519239"/>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smtClean="0">
                <a:gradFill>
                  <a:gsLst>
                    <a:gs pos="1250">
                      <a:srgbClr val="FFFFFF"/>
                    </a:gs>
                    <a:gs pos="100000">
                      <a:srgbClr val="FFFFFF"/>
                    </a:gs>
                  </a:gsLst>
                  <a:lin ang="5400000" scaled="0"/>
                </a:gradFill>
                <a:latin typeface="Segoe UI"/>
              </a:rPr>
              <a:t>If you want to debatch and validate probably it make sense to create a Custom Pipeline, othwerwise it does make sense</a:t>
            </a:r>
          </a:p>
          <a:p>
            <a:endParaRPr lang="en-US" sz="900" b="1" noProof="1" smtClean="0">
              <a:gradFill>
                <a:gsLst>
                  <a:gs pos="1250">
                    <a:srgbClr val="FFFFFF"/>
                  </a:gs>
                  <a:gs pos="100000">
                    <a:srgbClr val="FFFFFF"/>
                  </a:gs>
                </a:gsLst>
                <a:lin ang="5400000" scaled="0"/>
              </a:gradFill>
              <a:latin typeface="Segoe UI"/>
            </a:endParaRPr>
          </a:p>
          <a:p>
            <a:r>
              <a:rPr lang="en-US" sz="2000" b="1" noProof="1" smtClean="0">
                <a:gradFill>
                  <a:gsLst>
                    <a:gs pos="1250">
                      <a:srgbClr val="FFFFFF"/>
                    </a:gs>
                    <a:gs pos="100000">
                      <a:srgbClr val="FFFFFF"/>
                    </a:gs>
                  </a:gsLst>
                  <a:lin ang="5400000" scaled="0"/>
                </a:gradFill>
                <a:latin typeface="Segoe UI"/>
              </a:rPr>
              <a:t>Recoverable Interchange Processing</a:t>
            </a:r>
            <a:r>
              <a:rPr lang="en-US" sz="2000" noProof="1" smtClean="0">
                <a:gradFill>
                  <a:gsLst>
                    <a:gs pos="1250">
                      <a:srgbClr val="FFFFFF"/>
                    </a:gs>
                    <a:gs pos="100000">
                      <a:srgbClr val="FFFFFF"/>
                    </a:gs>
                  </a:gsLst>
                  <a:lin ang="5400000" scaled="0"/>
                </a:gradFill>
                <a:latin typeface="Segoe UI"/>
              </a:rPr>
              <a:t> </a:t>
            </a:r>
            <a:r>
              <a:rPr lang="en-US" sz="2000" noProof="1">
                <a:gradFill>
                  <a:gsLst>
                    <a:gs pos="1250">
                      <a:srgbClr val="FFFFFF"/>
                    </a:gs>
                    <a:gs pos="100000">
                      <a:srgbClr val="FFFFFF"/>
                    </a:gs>
                  </a:gsLst>
                  <a:lin ang="5400000" scaled="0"/>
                </a:gradFill>
                <a:latin typeface="Segoe UI"/>
              </a:rPr>
              <a:t>feature.</a:t>
            </a:r>
          </a:p>
          <a:p>
            <a:r>
              <a:rPr lang="en-US" sz="600" noProof="1" smtClean="0">
                <a:gradFill>
                  <a:gsLst>
                    <a:gs pos="1250">
                      <a:srgbClr val="FFFFFF"/>
                    </a:gs>
                    <a:gs pos="100000">
                      <a:srgbClr val="FFFFFF"/>
                    </a:gs>
                  </a:gsLst>
                  <a:lin ang="5400000" scaled="0"/>
                </a:gradFill>
                <a:latin typeface="Segoe UI"/>
              </a:rPr>
              <a:t> </a:t>
            </a:r>
          </a:p>
        </p:txBody>
      </p:sp>
      <p:sp>
        <p:nvSpPr>
          <p:cNvPr id="58" name="Freeform 57"/>
          <p:cNvSpPr/>
          <p:nvPr/>
        </p:nvSpPr>
        <p:spPr>
          <a:xfrm>
            <a:off x="1068439" y="1337022"/>
            <a:ext cx="3267754" cy="18002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a:gradFill>
                  <a:gsLst>
                    <a:gs pos="0">
                      <a:srgbClr val="FFFFFF"/>
                    </a:gs>
                    <a:gs pos="100000">
                      <a:srgbClr val="FFFFFF"/>
                    </a:gs>
                  </a:gsLst>
                  <a:lin ang="5400000" scaled="0"/>
                </a:gradFill>
              </a:rPr>
              <a:t>What </a:t>
            </a:r>
            <a:r>
              <a:rPr lang="en-US" sz="2600" b="1" dirty="0" smtClean="0">
                <a:gradFill>
                  <a:gsLst>
                    <a:gs pos="0">
                      <a:srgbClr val="FFFFFF"/>
                    </a:gs>
                    <a:gs pos="100000">
                      <a:srgbClr val="FFFFFF"/>
                    </a:gs>
                  </a:gsLst>
                  <a:lin ang="5400000" scaled="0"/>
                </a:gradFill>
              </a:rPr>
              <a:t>developers</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normally do?</a:t>
            </a:r>
            <a:endParaRPr lang="en-US" sz="2600" dirty="0">
              <a:gradFill>
                <a:gsLst>
                  <a:gs pos="0">
                    <a:srgbClr val="FFFFFF"/>
                  </a:gs>
                  <a:gs pos="100000">
                    <a:srgbClr val="FFFFFF"/>
                  </a:gs>
                </a:gsLst>
                <a:lin ang="5400000" scaled="0"/>
              </a:gradFill>
            </a:endParaRPr>
          </a:p>
        </p:txBody>
      </p:sp>
      <p:sp>
        <p:nvSpPr>
          <p:cNvPr id="76" name="Freeform 75"/>
          <p:cNvSpPr/>
          <p:nvPr/>
        </p:nvSpPr>
        <p:spPr>
          <a:xfrm>
            <a:off x="1068439" y="4940869"/>
            <a:ext cx="3267754" cy="1508721"/>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Important</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considerations</a:t>
            </a:r>
            <a:endParaRPr lang="en-US" sz="2600" dirty="0">
              <a:gradFill>
                <a:gsLst>
                  <a:gs pos="0">
                    <a:srgbClr val="FFFFFF"/>
                  </a:gs>
                  <a:gs pos="100000">
                    <a:srgbClr val="FFFFFF"/>
                  </a:gs>
                </a:gsLst>
                <a:lin ang="5400000" scaled="0"/>
              </a:gradFill>
            </a:endParaRPr>
          </a:p>
        </p:txBody>
      </p:sp>
      <p:sp>
        <p:nvSpPr>
          <p:cNvPr id="91" name="Freeform 90"/>
          <p:cNvSpPr/>
          <p:nvPr/>
        </p:nvSpPr>
        <p:spPr>
          <a:xfrm>
            <a:off x="1068439" y="3241437"/>
            <a:ext cx="3267754" cy="158773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Do I really need</a:t>
            </a:r>
            <a:r>
              <a:rPr lang="en-US" sz="2600" dirty="0" smtClean="0">
                <a:gradFill>
                  <a:gsLst>
                    <a:gs pos="0">
                      <a:srgbClr val="FFFFFF"/>
                    </a:gs>
                    <a:gs pos="100000">
                      <a:srgbClr val="FFFFFF"/>
                    </a:gs>
                  </a:gsLst>
                  <a:lin ang="5400000" scaled="0"/>
                </a:gradFill>
              </a:rP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to do all of this?</a:t>
            </a:r>
            <a:endParaRPr lang="en-US" sz="26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59035067"/>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1+#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1+#ppt_w/2"/>
                                          </p:val>
                                        </p:tav>
                                        <p:tav tm="100000">
                                          <p:val>
                                            <p:strVal val="#ppt_x"/>
                                          </p:val>
                                        </p:tav>
                                      </p:tavLst>
                                    </p:anim>
                                    <p:anim calcmode="lin" valueType="num">
                                      <p:cBhvr additive="base">
                                        <p:cTn id="20"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p:bldP spid="56" grpId="0"/>
      <p:bldP spid="7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472877" y="5300910"/>
            <a:ext cx="7040880" cy="1580728"/>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#8 </a:t>
            </a:r>
            <a:r>
              <a:rPr lang="en-US" sz="4000" dirty="0"/>
              <a:t>– </a:t>
            </a:r>
            <a:r>
              <a:rPr lang="en-US" sz="4000" dirty="0" smtClean="0"/>
              <a:t>Validate XML Messages or converting Flat Files</a:t>
            </a:r>
            <a:endParaRPr lang="en-US" sz="4000" dirty="0">
              <a:solidFill>
                <a:schemeClr val="tx1"/>
              </a:solidFill>
            </a:endParaRPr>
          </a:p>
        </p:txBody>
      </p:sp>
      <p:sp>
        <p:nvSpPr>
          <p:cNvPr id="52" name="Rectangle 51"/>
          <p:cNvSpPr/>
          <p:nvPr/>
        </p:nvSpPr>
        <p:spPr>
          <a:xfrm>
            <a:off x="4472877" y="1337022"/>
            <a:ext cx="7040880" cy="2412618"/>
          </a:xfrm>
          <a:prstGeom prst="rect">
            <a:avLst/>
          </a:prstGeom>
          <a:solidFill>
            <a:schemeClr val="accent3"/>
          </a:solidFill>
        </p:spPr>
        <p:txBody>
          <a:bodyPr lIns="139824" tIns="0" rIns="186434" bIns="0" anchor="ctr"/>
          <a:lstStyle/>
          <a:p>
            <a:pPr defTabSz="914363">
              <a:lnSpc>
                <a:spcPct val="90000"/>
              </a:lnSpc>
              <a:spcBef>
                <a:spcPct val="20000"/>
              </a:spcBef>
              <a:buSzPct val="90000"/>
              <a:buFont typeface="Wingdings" pitchFamily="2" charset="2"/>
              <a:buNone/>
            </a:pPr>
            <a:r>
              <a:rPr lang="en-US" sz="2000" b="1" noProof="1" smtClean="0">
                <a:gradFill>
                  <a:gsLst>
                    <a:gs pos="1250">
                      <a:srgbClr val="FFFFFF"/>
                    </a:gs>
                    <a:gs pos="100000">
                      <a:srgbClr val="FFFFFF"/>
                    </a:gs>
                  </a:gsLst>
                  <a:lin ang="5400000" scaled="0"/>
                </a:gradFill>
                <a:latin typeface="Segoe UI"/>
              </a:rPr>
              <a:t>Create </a:t>
            </a:r>
            <a:r>
              <a:rPr lang="en-US" sz="2000" b="1" noProof="1">
                <a:gradFill>
                  <a:gsLst>
                    <a:gs pos="1250">
                      <a:srgbClr val="FFFFFF"/>
                    </a:gs>
                    <a:gs pos="100000">
                      <a:srgbClr val="FFFFFF"/>
                    </a:gs>
                  </a:gsLst>
                  <a:lin ang="5400000" scaled="0"/>
                </a:gradFill>
                <a:latin typeface="Segoe UI"/>
              </a:rPr>
              <a:t>a Custom pipeline</a:t>
            </a:r>
          </a:p>
          <a:p>
            <a:pPr marL="342900" indent="-342900" defTabSz="914363">
              <a:lnSpc>
                <a:spcPct val="90000"/>
              </a:lnSpc>
              <a:spcBef>
                <a:spcPct val="20000"/>
              </a:spcBef>
              <a:buSzPct val="90000"/>
              <a:buFont typeface="Arial" panose="020B0604020202020204" pitchFamily="34" charset="0"/>
              <a:buChar char="•"/>
            </a:pPr>
            <a:r>
              <a:rPr lang="en-US" noProof="1">
                <a:gradFill>
                  <a:gsLst>
                    <a:gs pos="1250">
                      <a:srgbClr val="FFFFFF"/>
                    </a:gs>
                    <a:gs pos="100000">
                      <a:srgbClr val="FFFFFF"/>
                    </a:gs>
                  </a:gsLst>
                  <a:lin ang="5400000" scaled="0"/>
                </a:gradFill>
                <a:latin typeface="Segoe UI"/>
              </a:rPr>
              <a:t>usually a replica of XMLReceive </a:t>
            </a:r>
            <a:r>
              <a:rPr lang="en-US" noProof="1" smtClean="0">
                <a:gradFill>
                  <a:gsLst>
                    <a:gs pos="1250">
                      <a:srgbClr val="FFFFFF"/>
                    </a:gs>
                    <a:gs pos="100000">
                      <a:srgbClr val="FFFFFF"/>
                    </a:gs>
                  </a:gsLst>
                  <a:lin ang="5400000" scaled="0"/>
                </a:gradFill>
                <a:latin typeface="Segoe UI"/>
              </a:rPr>
              <a:t>pipeline</a:t>
            </a:r>
          </a:p>
          <a:p>
            <a:pPr marL="342900" indent="-342900" defTabSz="914363">
              <a:lnSpc>
                <a:spcPct val="90000"/>
              </a:lnSpc>
              <a:spcBef>
                <a:spcPct val="20000"/>
              </a:spcBef>
              <a:buSzPct val="90000"/>
              <a:buFont typeface="Arial" panose="020B0604020202020204" pitchFamily="34" charset="0"/>
              <a:buChar char="•"/>
            </a:pPr>
            <a:r>
              <a:rPr lang="en-US" noProof="1">
                <a:gradFill>
                  <a:gsLst>
                    <a:gs pos="1250">
                      <a:srgbClr val="FFFFFF"/>
                    </a:gs>
                    <a:gs pos="100000">
                      <a:srgbClr val="FFFFFF"/>
                    </a:gs>
                  </a:gsLst>
                  <a:lin ang="5400000" scaled="0"/>
                </a:gradFill>
              </a:rPr>
              <a:t>Specify the schema to validate message agains in the XML Disassembler </a:t>
            </a:r>
            <a:r>
              <a:rPr lang="en-US" noProof="1" smtClean="0">
                <a:gradFill>
                  <a:gsLst>
                    <a:gs pos="1250">
                      <a:srgbClr val="FFFFFF"/>
                    </a:gs>
                    <a:gs pos="100000">
                      <a:srgbClr val="FFFFFF"/>
                    </a:gs>
                  </a:gsLst>
                  <a:lin ang="5400000" scaled="0"/>
                </a:gradFill>
              </a:rPr>
              <a:t>component or </a:t>
            </a:r>
            <a:r>
              <a:rPr lang="en-US" noProof="1" smtClean="0">
                <a:gradFill>
                  <a:gsLst>
                    <a:gs pos="1250">
                      <a:srgbClr val="FFFFFF"/>
                    </a:gs>
                    <a:gs pos="100000">
                      <a:srgbClr val="FFFFFF"/>
                    </a:gs>
                  </a:gsLst>
                  <a:lin ang="5400000" scaled="0"/>
                </a:gradFill>
                <a:latin typeface="Segoe UI"/>
              </a:rPr>
              <a:t>add it a “XML validator” component inside the “Validate” stage </a:t>
            </a:r>
          </a:p>
          <a:p>
            <a:pPr defTabSz="914363">
              <a:lnSpc>
                <a:spcPct val="90000"/>
              </a:lnSpc>
              <a:spcBef>
                <a:spcPct val="20000"/>
              </a:spcBef>
              <a:buSzPct val="90000"/>
              <a:buFont typeface="Wingdings" pitchFamily="2" charset="2"/>
              <a:buNone/>
            </a:pPr>
            <a:r>
              <a:rPr lang="en-US" sz="2000" b="1" noProof="1">
                <a:gradFill>
                  <a:gsLst>
                    <a:gs pos="1250">
                      <a:srgbClr val="FFFFFF"/>
                    </a:gs>
                    <a:gs pos="100000">
                      <a:srgbClr val="FFFFFF"/>
                    </a:gs>
                  </a:gsLst>
                  <a:lin ang="5400000" scaled="0"/>
                </a:gradFill>
              </a:rPr>
              <a:t>Create a Custom pipeline</a:t>
            </a:r>
          </a:p>
          <a:p>
            <a:pPr marL="342900" indent="-342900" defTabSz="914363">
              <a:lnSpc>
                <a:spcPct val="90000"/>
              </a:lnSpc>
              <a:spcBef>
                <a:spcPct val="20000"/>
              </a:spcBef>
              <a:buSzPct val="90000"/>
              <a:buFont typeface="Arial" panose="020B0604020202020204" pitchFamily="34" charset="0"/>
              <a:buChar char="•"/>
            </a:pPr>
            <a:r>
              <a:rPr lang="en-US" noProof="1" smtClean="0">
                <a:gradFill>
                  <a:gsLst>
                    <a:gs pos="1250">
                      <a:srgbClr val="FFFFFF"/>
                    </a:gs>
                    <a:gs pos="100000">
                      <a:srgbClr val="FFFFFF"/>
                    </a:gs>
                  </a:gsLst>
                  <a:lin ang="5400000" scaled="0"/>
                </a:gradFill>
              </a:rPr>
              <a:t>And </a:t>
            </a:r>
            <a:r>
              <a:rPr lang="en-US" noProof="1">
                <a:gradFill>
                  <a:gsLst>
                    <a:gs pos="1250">
                      <a:srgbClr val="FFFFFF"/>
                    </a:gs>
                    <a:gs pos="100000">
                      <a:srgbClr val="FFFFFF"/>
                    </a:gs>
                  </a:gsLst>
                  <a:lin ang="5400000" scaled="0"/>
                </a:gradFill>
              </a:rPr>
              <a:t>add it a “Flat file disassembler” component inside the </a:t>
            </a:r>
            <a:r>
              <a:rPr lang="en-US" noProof="1" smtClean="0">
                <a:gradFill>
                  <a:gsLst>
                    <a:gs pos="1250">
                      <a:srgbClr val="FFFFFF"/>
                    </a:gs>
                    <a:gs pos="100000">
                      <a:srgbClr val="FFFFFF"/>
                    </a:gs>
                  </a:gsLst>
                  <a:lin ang="5400000" scaled="0"/>
                </a:gradFill>
              </a:rPr>
              <a:t>“Disassemble” </a:t>
            </a:r>
            <a:r>
              <a:rPr lang="en-US" noProof="1">
                <a:gradFill>
                  <a:gsLst>
                    <a:gs pos="1250">
                      <a:srgbClr val="FFFFFF"/>
                    </a:gs>
                    <a:gs pos="100000">
                      <a:srgbClr val="FFFFFF"/>
                    </a:gs>
                  </a:gsLst>
                  <a:lin ang="5400000" scaled="0"/>
                </a:gradFill>
              </a:rPr>
              <a:t>stage </a:t>
            </a:r>
          </a:p>
        </p:txBody>
      </p:sp>
      <p:sp>
        <p:nvSpPr>
          <p:cNvPr id="53" name="Rectangle 52"/>
          <p:cNvSpPr/>
          <p:nvPr/>
        </p:nvSpPr>
        <p:spPr>
          <a:xfrm>
            <a:off x="4472877" y="3857303"/>
            <a:ext cx="7040880" cy="1335944"/>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sz="1600" dirty="0">
              <a:solidFill>
                <a:srgbClr val="505050">
                  <a:hueOff val="0"/>
                  <a:satOff val="0"/>
                  <a:lumOff val="0"/>
                  <a:alphaOff val="0"/>
                </a:srgbClr>
              </a:solidFill>
            </a:endParaRPr>
          </a:p>
        </p:txBody>
      </p:sp>
      <p:sp>
        <p:nvSpPr>
          <p:cNvPr id="55" name="Text Placeholder 4"/>
          <p:cNvSpPr txBox="1">
            <a:spLocks/>
          </p:cNvSpPr>
          <p:nvPr/>
        </p:nvSpPr>
        <p:spPr>
          <a:xfrm>
            <a:off x="4472878" y="3869799"/>
            <a:ext cx="7040880" cy="1323448"/>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smtClean="0">
                <a:gradFill>
                  <a:gsLst>
                    <a:gs pos="1250">
                      <a:srgbClr val="FFFFFF"/>
                    </a:gs>
                    <a:gs pos="100000">
                      <a:srgbClr val="FFFFFF"/>
                    </a:gs>
                  </a:gsLst>
                  <a:lin ang="5400000" scaled="0"/>
                </a:gradFill>
                <a:latin typeface="Segoe UI"/>
              </a:rPr>
              <a:t>Well you can but…</a:t>
            </a:r>
          </a:p>
          <a:p>
            <a:r>
              <a:rPr lang="en-US" sz="2000" noProof="1" smtClean="0">
                <a:gradFill>
                  <a:gsLst>
                    <a:gs pos="1250">
                      <a:srgbClr val="FFFFFF"/>
                    </a:gs>
                    <a:gs pos="100000">
                      <a:srgbClr val="FFFFFF"/>
                    </a:gs>
                  </a:gsLst>
                  <a:lin ang="5400000" scaled="0"/>
                </a:gradFill>
                <a:latin typeface="Segoe UI"/>
              </a:rPr>
              <a:t>Normally </a:t>
            </a:r>
            <a:r>
              <a:rPr lang="en-US" sz="2000" b="1" noProof="1">
                <a:gradFill>
                  <a:gsLst>
                    <a:gs pos="1250">
                      <a:srgbClr val="FFFFFF"/>
                    </a:gs>
                    <a:gs pos="100000">
                      <a:srgbClr val="FFFFFF"/>
                    </a:gs>
                  </a:gsLst>
                  <a:lin ang="5400000" scaled="0"/>
                </a:gradFill>
                <a:latin typeface="Segoe UI"/>
              </a:rPr>
              <a:t>you don’t need </a:t>
            </a:r>
            <a:r>
              <a:rPr lang="en-US" sz="2000" b="1" noProof="1" smtClean="0">
                <a:gradFill>
                  <a:gsLst>
                    <a:gs pos="1250">
                      <a:srgbClr val="FFFFFF"/>
                    </a:gs>
                    <a:gs pos="100000">
                      <a:srgbClr val="FFFFFF"/>
                    </a:gs>
                  </a:gsLst>
                  <a:lin ang="5400000" scaled="0"/>
                </a:gradFill>
                <a:latin typeface="Segoe UI"/>
              </a:rPr>
              <a:t>to </a:t>
            </a:r>
            <a:r>
              <a:rPr lang="en-US" sz="2000" b="1" noProof="1">
                <a:gradFill>
                  <a:gsLst>
                    <a:gs pos="1250">
                      <a:srgbClr val="FFFFFF"/>
                    </a:gs>
                    <a:gs pos="100000">
                      <a:srgbClr val="FFFFFF"/>
                    </a:gs>
                  </a:gsLst>
                  <a:lin ang="5400000" scaled="0"/>
                </a:gradFill>
                <a:latin typeface="Segoe UI"/>
              </a:rPr>
              <a:t>create again and again in every project </a:t>
            </a:r>
            <a:r>
              <a:rPr lang="en-US" sz="2000" b="1" noProof="1" smtClean="0">
                <a:gradFill>
                  <a:gsLst>
                    <a:gs pos="1250">
                      <a:srgbClr val="FFFFFF"/>
                    </a:gs>
                    <a:gs pos="100000">
                      <a:srgbClr val="FFFFFF"/>
                    </a:gs>
                  </a:gsLst>
                  <a:lin ang="5400000" scaled="0"/>
                </a:gradFill>
                <a:latin typeface="Segoe UI"/>
              </a:rPr>
              <a:t>a </a:t>
            </a:r>
            <a:r>
              <a:rPr lang="en-US" sz="2000" b="1" noProof="1">
                <a:gradFill>
                  <a:gsLst>
                    <a:gs pos="1250">
                      <a:srgbClr val="FFFFFF"/>
                    </a:gs>
                    <a:gs pos="100000">
                      <a:srgbClr val="FFFFFF"/>
                    </a:gs>
                  </a:gsLst>
                  <a:lin ang="5400000" scaled="0"/>
                </a:gradFill>
                <a:latin typeface="Segoe UI"/>
              </a:rPr>
              <a:t>custom pipeline</a:t>
            </a:r>
            <a:r>
              <a:rPr lang="en-US" sz="2000" noProof="1" smtClean="0">
                <a:gradFill>
                  <a:gsLst>
                    <a:gs pos="1250">
                      <a:srgbClr val="FFFFFF"/>
                    </a:gs>
                    <a:gs pos="100000">
                      <a:srgbClr val="FFFFFF"/>
                    </a:gs>
                  </a:gsLst>
                  <a:lin ang="5400000" scaled="0"/>
                </a:gradFill>
                <a:latin typeface="Segoe UI"/>
              </a:rPr>
              <a:t> to accomplish this.</a:t>
            </a:r>
          </a:p>
        </p:txBody>
      </p:sp>
      <p:sp>
        <p:nvSpPr>
          <p:cNvPr id="56" name="Text Placeholder 4"/>
          <p:cNvSpPr txBox="1">
            <a:spLocks/>
          </p:cNvSpPr>
          <p:nvPr/>
        </p:nvSpPr>
        <p:spPr>
          <a:xfrm>
            <a:off x="4472877" y="5290391"/>
            <a:ext cx="7040880" cy="1591247"/>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noProof="1">
                <a:gradFill>
                  <a:gsLst>
                    <a:gs pos="1250">
                      <a:srgbClr val="FFFFFF"/>
                    </a:gs>
                    <a:gs pos="100000">
                      <a:srgbClr val="FFFFFF"/>
                    </a:gs>
                  </a:gsLst>
                  <a:lin ang="5400000" scaled="0"/>
                </a:gradFill>
                <a:latin typeface="Segoe UI"/>
              </a:rPr>
              <a:t>Create a generic custom pipeline </a:t>
            </a:r>
            <a:r>
              <a:rPr lang="en-US" sz="2000" noProof="1">
                <a:gradFill>
                  <a:gsLst>
                    <a:gs pos="1250">
                      <a:srgbClr val="FFFFFF"/>
                    </a:gs>
                    <a:gs pos="100000">
                      <a:srgbClr val="FFFFFF"/>
                    </a:gs>
                  </a:gsLst>
                  <a:lin ang="5400000" scaled="0"/>
                </a:gradFill>
                <a:latin typeface="Segoe UI"/>
              </a:rPr>
              <a:t>like the “XMLReceive” or a generic “FlatFileReceive” </a:t>
            </a:r>
            <a:r>
              <a:rPr lang="en-US" sz="2000" dirty="0" smtClean="0">
                <a:gradFill>
                  <a:gsLst>
                    <a:gs pos="1250">
                      <a:srgbClr val="FFFFFF"/>
                    </a:gs>
                    <a:gs pos="100000">
                      <a:srgbClr val="FFFFFF"/>
                    </a:gs>
                  </a:gsLst>
                  <a:lin ang="5400000" scaled="0"/>
                </a:gradFill>
                <a:latin typeface="Segoe UI"/>
              </a:rPr>
              <a:t>and </a:t>
            </a:r>
            <a:r>
              <a:rPr lang="en-US" sz="2000" dirty="0">
                <a:gradFill>
                  <a:gsLst>
                    <a:gs pos="1250">
                      <a:srgbClr val="FFFFFF"/>
                    </a:gs>
                    <a:gs pos="100000">
                      <a:srgbClr val="FFFFFF"/>
                    </a:gs>
                  </a:gsLst>
                  <a:lin ang="5400000" scaled="0"/>
                </a:gradFill>
                <a:latin typeface="Segoe UI"/>
              </a:rPr>
              <a:t>reuse it whenever you </a:t>
            </a:r>
            <a:r>
              <a:rPr lang="en-US" sz="2000" dirty="0" smtClean="0">
                <a:gradFill>
                  <a:gsLst>
                    <a:gs pos="1250">
                      <a:srgbClr val="FFFFFF"/>
                    </a:gs>
                    <a:gs pos="100000">
                      <a:srgbClr val="FFFFFF"/>
                    </a:gs>
                  </a:gsLst>
                  <a:lin ang="5400000" scaled="0"/>
                </a:gradFill>
                <a:latin typeface="Segoe UI"/>
              </a:rPr>
              <a:t>need</a:t>
            </a:r>
          </a:p>
          <a:p>
            <a:r>
              <a:rPr lang="en-US" sz="800" noProof="1" smtClean="0">
                <a:gradFill>
                  <a:gsLst>
                    <a:gs pos="1250">
                      <a:srgbClr val="FFFFFF"/>
                    </a:gs>
                    <a:gs pos="100000">
                      <a:srgbClr val="FFFFFF"/>
                    </a:gs>
                  </a:gsLst>
                  <a:lin ang="5400000" scaled="0"/>
                </a:gradFill>
                <a:latin typeface="Segoe UI"/>
              </a:rPr>
              <a:t> </a:t>
            </a:r>
          </a:p>
          <a:p>
            <a:r>
              <a:rPr lang="en-US" sz="2000" dirty="0">
                <a:solidFill>
                  <a:schemeClr val="tx1"/>
                </a:solidFill>
                <a:latin typeface="Segoe UI Light" pitchFamily="34" charset="0"/>
              </a:rPr>
              <a:t>Or use the standard pipelines a</a:t>
            </a:r>
            <a:r>
              <a:rPr lang="en-US" sz="2000" noProof="1" smtClean="0">
                <a:gradFill>
                  <a:gsLst>
                    <a:gs pos="1250">
                      <a:srgbClr val="FFFFFF"/>
                    </a:gs>
                    <a:gs pos="100000">
                      <a:srgbClr val="FFFFFF"/>
                    </a:gs>
                  </a:gsLst>
                  <a:lin ang="5400000" scaled="0"/>
                </a:gradFill>
                <a:latin typeface="Segoe UI"/>
              </a:rPr>
              <a:t>nd </a:t>
            </a:r>
            <a:r>
              <a:rPr lang="en-US" sz="2000" noProof="1">
                <a:gradFill>
                  <a:gsLst>
                    <a:gs pos="1250">
                      <a:srgbClr val="FFFFFF"/>
                    </a:gs>
                    <a:gs pos="100000">
                      <a:srgbClr val="FFFFFF"/>
                    </a:gs>
                  </a:gsLst>
                  <a:lin ang="5400000" scaled="0"/>
                </a:gradFill>
                <a:latin typeface="Segoe UI"/>
              </a:rPr>
              <a:t>change the settings at runtime </a:t>
            </a:r>
          </a:p>
          <a:p>
            <a:r>
              <a:rPr lang="en-US" sz="600" noProof="1" smtClean="0">
                <a:gradFill>
                  <a:gsLst>
                    <a:gs pos="1250">
                      <a:srgbClr val="FFFFFF"/>
                    </a:gs>
                    <a:gs pos="100000">
                      <a:srgbClr val="FFFFFF"/>
                    </a:gs>
                  </a:gsLst>
                  <a:lin ang="5400000" scaled="0"/>
                </a:gradFill>
                <a:latin typeface="Segoe UI"/>
              </a:rPr>
              <a:t> </a:t>
            </a:r>
          </a:p>
        </p:txBody>
      </p:sp>
      <p:sp>
        <p:nvSpPr>
          <p:cNvPr id="58" name="Freeform 57"/>
          <p:cNvSpPr/>
          <p:nvPr/>
        </p:nvSpPr>
        <p:spPr>
          <a:xfrm>
            <a:off x="1068439" y="1337022"/>
            <a:ext cx="3267754" cy="241261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a:gradFill>
                  <a:gsLst>
                    <a:gs pos="0">
                      <a:srgbClr val="FFFFFF"/>
                    </a:gs>
                    <a:gs pos="100000">
                      <a:srgbClr val="FFFFFF"/>
                    </a:gs>
                  </a:gsLst>
                  <a:lin ang="5400000" scaled="0"/>
                </a:gradFill>
              </a:rPr>
              <a:t>What </a:t>
            </a:r>
            <a:r>
              <a:rPr lang="en-US" sz="2600" b="1" dirty="0" smtClean="0">
                <a:gradFill>
                  <a:gsLst>
                    <a:gs pos="0">
                      <a:srgbClr val="FFFFFF"/>
                    </a:gs>
                    <a:gs pos="100000">
                      <a:srgbClr val="FFFFFF"/>
                    </a:gs>
                  </a:gsLst>
                  <a:lin ang="5400000" scaled="0"/>
                </a:gradFill>
              </a:rPr>
              <a:t>developers</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normally do?</a:t>
            </a:r>
            <a:endParaRPr lang="en-US" sz="2600" dirty="0">
              <a:gradFill>
                <a:gsLst>
                  <a:gs pos="0">
                    <a:srgbClr val="FFFFFF"/>
                  </a:gs>
                  <a:gs pos="100000">
                    <a:srgbClr val="FFFFFF"/>
                  </a:gs>
                </a:gsLst>
                <a:lin ang="5400000" scaled="0"/>
              </a:gradFill>
            </a:endParaRPr>
          </a:p>
        </p:txBody>
      </p:sp>
      <p:sp>
        <p:nvSpPr>
          <p:cNvPr id="76" name="Freeform 75"/>
          <p:cNvSpPr/>
          <p:nvPr/>
        </p:nvSpPr>
        <p:spPr>
          <a:xfrm>
            <a:off x="1068439" y="5300909"/>
            <a:ext cx="3267754" cy="1580729"/>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What you can</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use?</a:t>
            </a:r>
            <a:endParaRPr lang="en-US" sz="2600" dirty="0">
              <a:gradFill>
                <a:gsLst>
                  <a:gs pos="0">
                    <a:srgbClr val="FFFFFF"/>
                  </a:gs>
                  <a:gs pos="100000">
                    <a:srgbClr val="FFFFFF"/>
                  </a:gs>
                </a:gsLst>
                <a:lin ang="5400000" scaled="0"/>
              </a:gradFill>
            </a:endParaRPr>
          </a:p>
        </p:txBody>
      </p:sp>
      <p:sp>
        <p:nvSpPr>
          <p:cNvPr id="91" name="Freeform 90"/>
          <p:cNvSpPr/>
          <p:nvPr/>
        </p:nvSpPr>
        <p:spPr>
          <a:xfrm>
            <a:off x="1068439" y="3857302"/>
            <a:ext cx="3267754" cy="1335945"/>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Do I really need</a:t>
            </a:r>
            <a:r>
              <a:rPr lang="en-US" sz="2600" dirty="0" smtClean="0">
                <a:gradFill>
                  <a:gsLst>
                    <a:gs pos="0">
                      <a:srgbClr val="FFFFFF"/>
                    </a:gs>
                    <a:gs pos="100000">
                      <a:srgbClr val="FFFFFF"/>
                    </a:gs>
                  </a:gsLst>
                  <a:lin ang="5400000" scaled="0"/>
                </a:gradFill>
              </a:rP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to do this?</a:t>
            </a:r>
            <a:endParaRPr lang="en-US" sz="26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7362537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1+#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1+#ppt_w/2"/>
                                          </p:val>
                                        </p:tav>
                                        <p:tav tm="100000">
                                          <p:val>
                                            <p:strVal val="#ppt_x"/>
                                          </p:val>
                                        </p:tav>
                                      </p:tavLst>
                                    </p:anim>
                                    <p:anim calcmode="lin" valueType="num">
                                      <p:cBhvr additive="base">
                                        <p:cTn id="20"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p:bldP spid="56" grpId="0"/>
      <p:bldP spid="7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472877" y="4526758"/>
            <a:ext cx="7040880" cy="1922832"/>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#9 </a:t>
            </a:r>
            <a:r>
              <a:rPr lang="en-US" sz="4000" dirty="0"/>
              <a:t>– </a:t>
            </a:r>
            <a:r>
              <a:rPr lang="en-US" sz="4000" dirty="0" smtClean="0"/>
              <a:t>Request-Response CBR </a:t>
            </a:r>
            <a:r>
              <a:rPr lang="en-US" sz="4000" dirty="0"/>
              <a:t>with LOB operations</a:t>
            </a:r>
            <a:endParaRPr lang="en-US" sz="4000" dirty="0">
              <a:solidFill>
                <a:schemeClr val="tx1"/>
              </a:solidFill>
            </a:endParaRPr>
          </a:p>
        </p:txBody>
      </p:sp>
      <p:sp>
        <p:nvSpPr>
          <p:cNvPr id="52" name="Rectangle 51"/>
          <p:cNvSpPr/>
          <p:nvPr/>
        </p:nvSpPr>
        <p:spPr>
          <a:xfrm>
            <a:off x="4472877" y="1337022"/>
            <a:ext cx="7040880" cy="3024336"/>
          </a:xfrm>
          <a:prstGeom prst="rect">
            <a:avLst/>
          </a:prstGeom>
          <a:solidFill>
            <a:schemeClr val="accent3"/>
          </a:solidFill>
        </p:spPr>
        <p:txBody>
          <a:bodyPr lIns="139824" tIns="0" rIns="186434" bIns="0" anchor="ctr"/>
          <a:lstStyle/>
          <a:p>
            <a:r>
              <a:rPr lang="en-US" sz="2400" noProof="1" smtClean="0">
                <a:gradFill>
                  <a:gsLst>
                    <a:gs pos="1250">
                      <a:srgbClr val="FFFFFF"/>
                    </a:gs>
                    <a:gs pos="100000">
                      <a:srgbClr val="FFFFFF"/>
                    </a:gs>
                  </a:gsLst>
                  <a:lin ang="5400000" scaled="0"/>
                </a:gradFill>
              </a:rPr>
              <a:t>Whenever it’s possible avoid using orchestrations</a:t>
            </a:r>
          </a:p>
          <a:p>
            <a:endParaRPr lang="en-US" sz="800" noProof="1">
              <a:gradFill>
                <a:gsLst>
                  <a:gs pos="1250">
                    <a:srgbClr val="FFFFFF"/>
                  </a:gs>
                  <a:gs pos="100000">
                    <a:srgbClr val="FFFFFF"/>
                  </a:gs>
                </a:gsLst>
                <a:lin ang="5400000" scaled="0"/>
              </a:gradFill>
            </a:endParaRPr>
          </a:p>
          <a:p>
            <a:r>
              <a:rPr lang="en-US" sz="2400" noProof="1" smtClean="0">
                <a:gradFill>
                  <a:gsLst>
                    <a:gs pos="1250">
                      <a:srgbClr val="FFFFFF"/>
                    </a:gs>
                    <a:gs pos="100000">
                      <a:srgbClr val="FFFFFF"/>
                    </a:gs>
                  </a:gsLst>
                  <a:lin ang="5400000" scaled="0"/>
                </a:gradFill>
              </a:rPr>
              <a:t>You don’t need orchestrations to perform a simple insert, delete, update or select using WCF-SQL</a:t>
            </a:r>
          </a:p>
          <a:p>
            <a:endParaRPr lang="en-US" sz="800" noProof="1">
              <a:gradFill>
                <a:gsLst>
                  <a:gs pos="1250">
                    <a:srgbClr val="FFFFFF"/>
                  </a:gs>
                  <a:gs pos="100000">
                    <a:srgbClr val="FFFFFF"/>
                  </a:gs>
                </a:gsLst>
                <a:lin ang="5400000" scaled="0"/>
              </a:gradFill>
            </a:endParaRPr>
          </a:p>
          <a:p>
            <a:r>
              <a:rPr lang="en-US" sz="2400" noProof="1">
                <a:gradFill>
                  <a:gsLst>
                    <a:gs pos="1250">
                      <a:srgbClr val="FFFFFF"/>
                    </a:gs>
                    <a:gs pos="100000">
                      <a:srgbClr val="FFFFFF"/>
                    </a:gs>
                  </a:gsLst>
                  <a:lin ang="5400000" scaled="0"/>
                </a:gradFill>
              </a:rPr>
              <a:t>You don’t need orchestrations to </a:t>
            </a:r>
            <a:r>
              <a:rPr lang="en-US" sz="2400" noProof="1" smtClean="0">
                <a:gradFill>
                  <a:gsLst>
                    <a:gs pos="1250">
                      <a:srgbClr val="FFFFFF"/>
                    </a:gs>
                    <a:gs pos="100000">
                      <a:srgbClr val="FFFFFF"/>
                    </a:gs>
                  </a:gsLst>
                  <a:lin ang="5400000" scaled="0"/>
                </a:gradFill>
              </a:rPr>
              <a:t>send an IDoc or invoke a SAP RFC</a:t>
            </a:r>
            <a:endParaRPr lang="en-US" sz="2400" noProof="1">
              <a:gradFill>
                <a:gsLst>
                  <a:gs pos="1250">
                    <a:srgbClr val="FFFFFF"/>
                  </a:gs>
                  <a:gs pos="100000">
                    <a:srgbClr val="FFFFFF"/>
                  </a:gs>
                </a:gsLst>
                <a:lin ang="5400000" scaled="0"/>
              </a:gradFill>
            </a:endParaRPr>
          </a:p>
        </p:txBody>
      </p:sp>
      <p:sp>
        <p:nvSpPr>
          <p:cNvPr id="56" name="Text Placeholder 4"/>
          <p:cNvSpPr txBox="1">
            <a:spLocks/>
          </p:cNvSpPr>
          <p:nvPr/>
        </p:nvSpPr>
        <p:spPr>
          <a:xfrm>
            <a:off x="4472877" y="4516239"/>
            <a:ext cx="7040880" cy="1933351"/>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noProof="1" smtClean="0">
                <a:gradFill>
                  <a:gsLst>
                    <a:gs pos="1250">
                      <a:srgbClr val="FFFFFF"/>
                    </a:gs>
                    <a:gs pos="100000">
                      <a:srgbClr val="FFFFFF"/>
                    </a:gs>
                  </a:gsLst>
                  <a:lin ang="5400000" scaled="0"/>
                </a:gradFill>
                <a:latin typeface="Segoe UI"/>
              </a:rPr>
              <a:t>Create </a:t>
            </a:r>
            <a:r>
              <a:rPr lang="en-US" sz="2400" b="1" noProof="1">
                <a:gradFill>
                  <a:gsLst>
                    <a:gs pos="1250">
                      <a:srgbClr val="FFFFFF"/>
                    </a:gs>
                    <a:gs pos="100000">
                      <a:srgbClr val="FFFFFF"/>
                    </a:gs>
                  </a:gsLst>
                  <a:lin ang="5400000" scaled="0"/>
                </a:gradFill>
                <a:latin typeface="Segoe UI"/>
              </a:rPr>
              <a:t>a generic custom </a:t>
            </a:r>
            <a:r>
              <a:rPr lang="en-US" sz="2400" b="1" noProof="1" smtClean="0">
                <a:gradFill>
                  <a:gsLst>
                    <a:gs pos="1250">
                      <a:srgbClr val="FFFFFF"/>
                    </a:gs>
                    <a:gs pos="100000">
                      <a:srgbClr val="FFFFFF"/>
                    </a:gs>
                  </a:gsLst>
                  <a:lin ang="5400000" scaled="0"/>
                </a:gradFill>
                <a:latin typeface="Segoe UI"/>
              </a:rPr>
              <a:t>pipeline and pipeline component </a:t>
            </a:r>
            <a:r>
              <a:rPr lang="en-US" sz="2400" noProof="1">
                <a:gradFill>
                  <a:gsLst>
                    <a:gs pos="1250">
                      <a:srgbClr val="FFFFFF"/>
                    </a:gs>
                    <a:gs pos="100000">
                      <a:srgbClr val="FFFFFF"/>
                    </a:gs>
                  </a:gsLst>
                  <a:lin ang="5400000" scaled="0"/>
                </a:gradFill>
                <a:latin typeface="Segoe UI"/>
              </a:rPr>
              <a:t>to promote the </a:t>
            </a:r>
            <a:r>
              <a:rPr lang="en-US" sz="2400" b="1" noProof="1">
                <a:gradFill>
                  <a:gsLst>
                    <a:gs pos="1250">
                      <a:srgbClr val="FFFFFF"/>
                    </a:gs>
                    <a:gs pos="100000">
                      <a:srgbClr val="FFFFFF"/>
                    </a:gs>
                  </a:gsLst>
                  <a:lin ang="5400000" scaled="0"/>
                </a:gradFill>
                <a:latin typeface="Segoe UI"/>
              </a:rPr>
              <a:t>BTS.Operation</a:t>
            </a:r>
            <a:r>
              <a:rPr lang="en-US" sz="2400" noProof="1">
                <a:gradFill>
                  <a:gsLst>
                    <a:gs pos="1250">
                      <a:srgbClr val="FFFFFF"/>
                    </a:gs>
                    <a:gs pos="100000">
                      <a:srgbClr val="FFFFFF"/>
                    </a:gs>
                  </a:gsLst>
                  <a:lin ang="5400000" scaled="0"/>
                </a:gradFill>
                <a:latin typeface="Segoe UI"/>
              </a:rPr>
              <a:t> property</a:t>
            </a:r>
          </a:p>
        </p:txBody>
      </p:sp>
      <p:sp>
        <p:nvSpPr>
          <p:cNvPr id="58" name="Freeform 57"/>
          <p:cNvSpPr/>
          <p:nvPr/>
        </p:nvSpPr>
        <p:spPr>
          <a:xfrm>
            <a:off x="1068439" y="1337022"/>
            <a:ext cx="3267754" cy="3024336"/>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400" b="1" dirty="0" smtClean="0">
                <a:gradFill>
                  <a:gsLst>
                    <a:gs pos="0">
                      <a:srgbClr val="FFFFFF"/>
                    </a:gs>
                    <a:gs pos="100000">
                      <a:srgbClr val="FFFFFF"/>
                    </a:gs>
                  </a:gsLst>
                  <a:lin ang="5400000" scaled="0"/>
                </a:gradFill>
              </a:rPr>
              <a:t>You don’t need </a:t>
            </a:r>
            <a:r>
              <a:rPr lang="en-US" sz="2400" dirty="0">
                <a:gradFill>
                  <a:gsLst>
                    <a:gs pos="0">
                      <a:srgbClr val="FFFFFF"/>
                    </a:gs>
                    <a:gs pos="100000">
                      <a:srgbClr val="FFFFFF"/>
                    </a:gs>
                  </a:gsLst>
                  <a:lin ang="5400000" scaled="0"/>
                </a:gradFill>
              </a:rPr>
              <a:t/>
            </a:r>
            <a:br>
              <a:rPr lang="en-US" sz="2400" dirty="0">
                <a:gradFill>
                  <a:gsLst>
                    <a:gs pos="0">
                      <a:srgbClr val="FFFFFF"/>
                    </a:gs>
                    <a:gs pos="100000">
                      <a:srgbClr val="FFFFFF"/>
                    </a:gs>
                  </a:gsLst>
                  <a:lin ang="5400000" scaled="0"/>
                </a:gradFill>
              </a:rPr>
            </a:br>
            <a:r>
              <a:rPr lang="en-US" sz="2400" dirty="0" smtClean="0">
                <a:gradFill>
                  <a:gsLst>
                    <a:gs pos="0">
                      <a:srgbClr val="FFFFFF"/>
                    </a:gs>
                    <a:gs pos="100000">
                      <a:srgbClr val="FFFFFF"/>
                    </a:gs>
                  </a:gsLst>
                  <a:lin ang="5400000" scaled="0"/>
                </a:gradFill>
              </a:rPr>
              <a:t>orchestrations to use LOB adapters!</a:t>
            </a:r>
          </a:p>
          <a:p>
            <a:pPr defTabSz="1155700">
              <a:lnSpc>
                <a:spcPct val="90000"/>
              </a:lnSpc>
              <a:spcBef>
                <a:spcPct val="0"/>
              </a:spcBef>
              <a:spcAft>
                <a:spcPct val="35000"/>
              </a:spcAft>
            </a:pPr>
            <a:endParaRPr lang="en-US" sz="800" dirty="0" smtClean="0">
              <a:gradFill>
                <a:gsLst>
                  <a:gs pos="0">
                    <a:srgbClr val="FFFFFF"/>
                  </a:gs>
                  <a:gs pos="100000">
                    <a:srgbClr val="FFFFFF"/>
                  </a:gs>
                </a:gsLst>
                <a:lin ang="5400000" scaled="0"/>
              </a:gradFill>
            </a:endParaRPr>
          </a:p>
          <a:p>
            <a:pPr defTabSz="1155700">
              <a:lnSpc>
                <a:spcPct val="90000"/>
              </a:lnSpc>
              <a:spcBef>
                <a:spcPct val="0"/>
              </a:spcBef>
              <a:spcAft>
                <a:spcPct val="35000"/>
              </a:spcAft>
            </a:pPr>
            <a:r>
              <a:rPr lang="en-US" sz="2400" b="1" dirty="0">
                <a:gradFill>
                  <a:gsLst>
                    <a:gs pos="0">
                      <a:srgbClr val="FFFFFF"/>
                    </a:gs>
                    <a:gs pos="100000">
                      <a:srgbClr val="FFFFFF"/>
                    </a:gs>
                  </a:gsLst>
                  <a:lin ang="5400000" scaled="0"/>
                </a:gradFill>
              </a:rPr>
              <a:t>You don’t need </a:t>
            </a:r>
            <a:r>
              <a:rPr lang="en-US" sz="2400" dirty="0">
                <a:gradFill>
                  <a:gsLst>
                    <a:gs pos="0">
                      <a:srgbClr val="FFFFFF"/>
                    </a:gs>
                    <a:gs pos="100000">
                      <a:srgbClr val="FFFFFF"/>
                    </a:gs>
                  </a:gsLst>
                  <a:lin ang="5400000" scaled="0"/>
                </a:gradFill>
              </a:rPr>
              <a:t/>
            </a:r>
            <a:br>
              <a:rPr lang="en-US" sz="24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orchestrations </a:t>
            </a:r>
            <a:r>
              <a:rPr lang="en-US" sz="2400" dirty="0" smtClean="0">
                <a:gradFill>
                  <a:gsLst>
                    <a:gs pos="0">
                      <a:srgbClr val="FFFFFF"/>
                    </a:gs>
                    <a:gs pos="100000">
                      <a:srgbClr val="FFFFFF"/>
                    </a:gs>
                  </a:gsLst>
                  <a:lin ang="5400000" scaled="0"/>
                </a:gradFill>
              </a:rPr>
              <a:t>for request/response scenarios!</a:t>
            </a:r>
            <a:endParaRPr lang="en-US" sz="2400" dirty="0">
              <a:gradFill>
                <a:gsLst>
                  <a:gs pos="0">
                    <a:srgbClr val="FFFFFF"/>
                  </a:gs>
                  <a:gs pos="100000">
                    <a:srgbClr val="FFFFFF"/>
                  </a:gs>
                </a:gsLst>
                <a:lin ang="5400000" scaled="0"/>
              </a:gradFill>
            </a:endParaRPr>
          </a:p>
        </p:txBody>
      </p:sp>
      <p:sp>
        <p:nvSpPr>
          <p:cNvPr id="76" name="Freeform 75"/>
          <p:cNvSpPr/>
          <p:nvPr/>
        </p:nvSpPr>
        <p:spPr>
          <a:xfrm>
            <a:off x="1068439" y="4526757"/>
            <a:ext cx="3267754" cy="1922833"/>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What you can</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do/use?</a:t>
            </a:r>
            <a:endParaRPr lang="en-US" sz="26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0436267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1+#ppt_w/2"/>
                                          </p:val>
                                        </p:tav>
                                        <p:tav tm="100000">
                                          <p:val>
                                            <p:strVal val="#ppt_x"/>
                                          </p:val>
                                        </p:tav>
                                      </p:tavLst>
                                    </p:anim>
                                    <p:anim calcmode="lin" valueType="num">
                                      <p:cBhvr additive="base">
                                        <p:cTn id="16"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6" grpId="0"/>
      <p:bldP spid="7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#10 </a:t>
            </a:r>
            <a:r>
              <a:rPr lang="en-US" sz="4000" dirty="0"/>
              <a:t>– </a:t>
            </a:r>
            <a:r>
              <a:rPr lang="en-US" sz="4000" dirty="0" smtClean="0"/>
              <a:t>Using </a:t>
            </a:r>
            <a:r>
              <a:rPr lang="en-US" sz="4000" dirty="0"/>
              <a:t>BRE </a:t>
            </a:r>
            <a:r>
              <a:rPr lang="en-US" sz="4000" dirty="0" smtClean="0"/>
              <a:t>to help you implementing CBR</a:t>
            </a:r>
            <a:endParaRPr lang="en-US" sz="4000" dirty="0">
              <a:solidFill>
                <a:schemeClr val="tx1"/>
              </a:solidFill>
            </a:endParaRPr>
          </a:p>
        </p:txBody>
      </p:sp>
      <p:sp>
        <p:nvSpPr>
          <p:cNvPr id="8" name="Rectangle 7"/>
          <p:cNvSpPr/>
          <p:nvPr/>
        </p:nvSpPr>
        <p:spPr>
          <a:xfrm>
            <a:off x="4472877" y="4335594"/>
            <a:ext cx="7040880" cy="2330020"/>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9" name="Rectangle 8"/>
          <p:cNvSpPr/>
          <p:nvPr/>
        </p:nvSpPr>
        <p:spPr>
          <a:xfrm>
            <a:off x="4472877" y="1337022"/>
            <a:ext cx="7040880" cy="137160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endParaRPr lang="en-US" noProof="1">
              <a:gradFill>
                <a:gsLst>
                  <a:gs pos="1250">
                    <a:srgbClr val="FFFFFF"/>
                  </a:gs>
                  <a:gs pos="100000">
                    <a:srgbClr val="FFFFFF"/>
                  </a:gs>
                </a:gsLst>
                <a:lin ang="5400000" scaled="0"/>
              </a:gradFill>
              <a:latin typeface="Segoe UI"/>
            </a:endParaRPr>
          </a:p>
        </p:txBody>
      </p:sp>
      <p:sp>
        <p:nvSpPr>
          <p:cNvPr id="10" name="Rectangle 9"/>
          <p:cNvSpPr/>
          <p:nvPr/>
        </p:nvSpPr>
        <p:spPr>
          <a:xfrm>
            <a:off x="4472877" y="2827326"/>
            <a:ext cx="7040880" cy="1390016"/>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dirty="0">
              <a:solidFill>
                <a:srgbClr val="505050">
                  <a:hueOff val="0"/>
                  <a:satOff val="0"/>
                  <a:lumOff val="0"/>
                  <a:alphaOff val="0"/>
                </a:srgbClr>
              </a:solidFill>
            </a:endParaRPr>
          </a:p>
        </p:txBody>
      </p:sp>
      <p:sp>
        <p:nvSpPr>
          <p:cNvPr id="11" name="Text Placeholder 4"/>
          <p:cNvSpPr txBox="1">
            <a:spLocks/>
          </p:cNvSpPr>
          <p:nvPr/>
        </p:nvSpPr>
        <p:spPr>
          <a:xfrm>
            <a:off x="4472878" y="2839821"/>
            <a:ext cx="7040879" cy="1377521"/>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noProof="1">
                <a:gradFill>
                  <a:gsLst>
                    <a:gs pos="1250">
                      <a:srgbClr val="FFFFFF"/>
                    </a:gs>
                    <a:gs pos="100000">
                      <a:srgbClr val="FFFFFF"/>
                    </a:gs>
                  </a:gsLst>
                  <a:lin ang="5400000" scaled="0"/>
                </a:gradFill>
                <a:latin typeface="Segoe UI"/>
              </a:rPr>
              <a:t>Extend BizTalk Business Rules Engine Pipeline </a:t>
            </a:r>
            <a:r>
              <a:rPr lang="en-US" sz="1800" noProof="1" smtClean="0">
                <a:gradFill>
                  <a:gsLst>
                    <a:gs pos="1250">
                      <a:srgbClr val="FFFFFF"/>
                    </a:gs>
                    <a:gs pos="100000">
                      <a:srgbClr val="FFFFFF"/>
                    </a:gs>
                  </a:gsLst>
                  <a:lin ang="5400000" scaled="0"/>
                </a:gradFill>
                <a:latin typeface="Segoe UI"/>
              </a:rPr>
              <a:t>Framework capabilities?</a:t>
            </a:r>
          </a:p>
          <a:p>
            <a:endParaRPr lang="en-US" sz="800" noProof="1" smtClean="0">
              <a:gradFill>
                <a:gsLst>
                  <a:gs pos="1250">
                    <a:srgbClr val="FFFFFF"/>
                  </a:gs>
                  <a:gs pos="100000">
                    <a:srgbClr val="FFFFFF"/>
                  </a:gs>
                </a:gsLst>
                <a:lin ang="5400000" scaled="0"/>
              </a:gradFill>
              <a:latin typeface="Segoe UI"/>
            </a:endParaRPr>
          </a:p>
          <a:p>
            <a:r>
              <a:rPr lang="en-US" sz="2200" b="1" dirty="0" smtClean="0"/>
              <a:t>Extend BRE capabilities, like calling static methods?</a:t>
            </a:r>
            <a:endParaRPr lang="en-US" sz="2200" b="1" noProof="1">
              <a:gradFill>
                <a:gsLst>
                  <a:gs pos="1250">
                    <a:srgbClr val="FFFFFF"/>
                  </a:gs>
                  <a:gs pos="100000">
                    <a:srgbClr val="FFFFFF"/>
                  </a:gs>
                </a:gsLst>
                <a:lin ang="5400000" scaled="0"/>
              </a:gradFill>
              <a:latin typeface="Segoe UI"/>
            </a:endParaRPr>
          </a:p>
        </p:txBody>
      </p:sp>
      <p:sp>
        <p:nvSpPr>
          <p:cNvPr id="12" name="Text Placeholder 4"/>
          <p:cNvSpPr txBox="1">
            <a:spLocks/>
          </p:cNvSpPr>
          <p:nvPr/>
        </p:nvSpPr>
        <p:spPr>
          <a:xfrm>
            <a:off x="4472877" y="4335594"/>
            <a:ext cx="7040880" cy="2330019"/>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By default, the rule engine requires you to assert an instance of a .NET class to execute a policy that invokes a static member of the .NET class. </a:t>
            </a:r>
          </a:p>
          <a:p>
            <a:r>
              <a:rPr lang="en-US" sz="2000" dirty="0" smtClean="0"/>
              <a:t>You can modify this behavior by changing the value </a:t>
            </a:r>
            <a:r>
              <a:rPr lang="en-US" sz="2000" dirty="0"/>
              <a:t>of the “</a:t>
            </a:r>
            <a:r>
              <a:rPr lang="en-US" sz="2000" dirty="0" err="1" smtClean="0"/>
              <a:t>StaticSupport</a:t>
            </a:r>
            <a:r>
              <a:rPr lang="en-US" sz="2000" dirty="0" smtClean="0"/>
              <a:t>” registry key under:</a:t>
            </a:r>
          </a:p>
          <a:p>
            <a:pPr marL="342900" indent="-342900">
              <a:buFont typeface="Arial" panose="020B0604020202020204" pitchFamily="34" charset="0"/>
              <a:buChar char="•"/>
            </a:pPr>
            <a:r>
              <a:rPr lang="en-US" sz="1800" b="1" noProof="1" smtClean="0">
                <a:gradFill>
                  <a:gsLst>
                    <a:gs pos="1250">
                      <a:srgbClr val="FFFFFF"/>
                    </a:gs>
                    <a:gs pos="100000">
                      <a:srgbClr val="FFFFFF"/>
                    </a:gs>
                  </a:gsLst>
                  <a:lin ang="5400000" scaled="0"/>
                </a:gradFill>
                <a:latin typeface="Segoe UI"/>
              </a:rPr>
              <a:t>HKEY_LOCAL_MACHINE\Software\Wow6432Node \Microsoft\BusinessRules\3.0</a:t>
            </a:r>
          </a:p>
        </p:txBody>
      </p:sp>
      <p:sp>
        <p:nvSpPr>
          <p:cNvPr id="13" name="Freeform 12"/>
          <p:cNvSpPr/>
          <p:nvPr/>
        </p:nvSpPr>
        <p:spPr>
          <a:xfrm>
            <a:off x="1068439" y="1337022"/>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400" b="1" dirty="0">
                <a:gradFill>
                  <a:gsLst>
                    <a:gs pos="0">
                      <a:srgbClr val="FFFFFF"/>
                    </a:gs>
                    <a:gs pos="100000">
                      <a:srgbClr val="FFFFFF"/>
                    </a:gs>
                  </a:gsLst>
                  <a:lin ang="5400000" scaled="0"/>
                </a:gradFill>
              </a:rPr>
              <a:t>BizTalk Business Rules Engine Pipeline </a:t>
            </a:r>
            <a:r>
              <a:rPr lang="en-US" sz="2400" b="1" dirty="0" smtClean="0">
                <a:gradFill>
                  <a:gsLst>
                    <a:gs pos="0">
                      <a:srgbClr val="FFFFFF"/>
                    </a:gs>
                    <a:gs pos="100000">
                      <a:srgbClr val="FFFFFF"/>
                    </a:gs>
                  </a:gsLst>
                  <a:lin ang="5400000" scaled="0"/>
                </a:gradFill>
              </a:rPr>
              <a:t>Framework</a:t>
            </a:r>
            <a:endParaRPr lang="en-US" dirty="0">
              <a:gradFill>
                <a:gsLst>
                  <a:gs pos="0">
                    <a:srgbClr val="FFFFFF"/>
                  </a:gs>
                  <a:gs pos="100000">
                    <a:srgbClr val="FFFFFF"/>
                  </a:gs>
                </a:gsLst>
                <a:lin ang="5400000" scaled="0"/>
              </a:gradFill>
            </a:endParaRPr>
          </a:p>
        </p:txBody>
      </p:sp>
      <p:sp>
        <p:nvSpPr>
          <p:cNvPr id="14" name="Freeform 13"/>
          <p:cNvSpPr/>
          <p:nvPr/>
        </p:nvSpPr>
        <p:spPr>
          <a:xfrm>
            <a:off x="1068439" y="4335592"/>
            <a:ext cx="3267754" cy="2330022"/>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And the answer is</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YES, we can!</a:t>
            </a:r>
            <a:endParaRPr lang="en-US" sz="2600" dirty="0">
              <a:gradFill>
                <a:gsLst>
                  <a:gs pos="0">
                    <a:srgbClr val="FFFFFF"/>
                  </a:gs>
                  <a:gs pos="100000">
                    <a:srgbClr val="FFFFFF"/>
                  </a:gs>
                </a:gsLst>
                <a:lin ang="5400000" scaled="0"/>
              </a:gradFill>
            </a:endParaRPr>
          </a:p>
        </p:txBody>
      </p:sp>
      <p:sp>
        <p:nvSpPr>
          <p:cNvPr id="15" name="Freeform 14"/>
          <p:cNvSpPr/>
          <p:nvPr/>
        </p:nvSpPr>
        <p:spPr>
          <a:xfrm>
            <a:off x="1068439" y="2827326"/>
            <a:ext cx="3267754" cy="1390016"/>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But can we extend</a:t>
            </a:r>
            <a:r>
              <a:rPr lang="en-US" sz="2600" dirty="0" smtClean="0">
                <a:gradFill>
                  <a:gsLst>
                    <a:gs pos="0">
                      <a:srgbClr val="FFFFFF"/>
                    </a:gs>
                    <a:gs pos="100000">
                      <a:srgbClr val="FFFFFF"/>
                    </a:gs>
                  </a:gsLst>
                  <a:lin ang="5400000" scaled="0"/>
                </a:gradFill>
              </a:rP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these capabilities?</a:t>
            </a:r>
            <a:endParaRPr lang="en-US" sz="2600" dirty="0">
              <a:gradFill>
                <a:gsLst>
                  <a:gs pos="0">
                    <a:srgbClr val="FFFFFF"/>
                  </a:gs>
                  <a:gs pos="100000">
                    <a:srgbClr val="FFFFFF"/>
                  </a:gs>
                </a:gsLst>
                <a:lin ang="5400000" scaled="0"/>
              </a:gradFill>
            </a:endParaRPr>
          </a:p>
        </p:txBody>
      </p:sp>
      <p:sp>
        <p:nvSpPr>
          <p:cNvPr id="28" name="Text Placeholder 4"/>
          <p:cNvSpPr txBox="1">
            <a:spLocks/>
          </p:cNvSpPr>
          <p:nvPr/>
        </p:nvSpPr>
        <p:spPr>
          <a:xfrm>
            <a:off x="4472877" y="1331553"/>
            <a:ext cx="7040880" cy="1377069"/>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noProof="1">
                <a:gradFill>
                  <a:gsLst>
                    <a:gs pos="1250">
                      <a:srgbClr val="FFFFFF"/>
                    </a:gs>
                    <a:gs pos="100000">
                      <a:srgbClr val="FFFFFF"/>
                    </a:gs>
                  </a:gsLst>
                  <a:lin ang="5400000" scaled="0"/>
                </a:gradFill>
                <a:latin typeface="Segoe UI"/>
              </a:rPr>
              <a:t>The BizTalk BRE Pipeline Framework leverages the Business Rules Engine (BRE) to abstract away logic to be exercised in BizTalk pipelines thus catering for increased development flexibility and agility</a:t>
            </a:r>
            <a:r>
              <a:rPr lang="en-US" sz="2000" noProof="1" smtClean="0">
                <a:gradFill>
                  <a:gsLst>
                    <a:gs pos="1250">
                      <a:srgbClr val="FFFFFF"/>
                    </a:gs>
                    <a:gs pos="100000">
                      <a:srgbClr val="FFFFFF"/>
                    </a:gs>
                  </a:gsLst>
                  <a:lin ang="5400000" scaled="0"/>
                </a:gradFill>
                <a:latin typeface="Segoe UI"/>
              </a:rPr>
              <a:t>.</a:t>
            </a:r>
            <a:endParaRPr lang="en-US" sz="2000" noProof="1">
              <a:gradFill>
                <a:gsLst>
                  <a:gs pos="1250">
                    <a:srgbClr val="FFFFFF"/>
                  </a:gs>
                  <a:gs pos="100000">
                    <a:srgbClr val="FFFFFF"/>
                  </a:gs>
                </a:gsLst>
                <a:lin ang="5400000" scaled="0"/>
              </a:gradFill>
              <a:latin typeface="Segoe UI"/>
            </a:endParaRPr>
          </a:p>
        </p:txBody>
      </p:sp>
      <p:sp>
        <p:nvSpPr>
          <p:cNvPr id="29" name="TextBox 28"/>
          <p:cNvSpPr txBox="1"/>
          <p:nvPr/>
        </p:nvSpPr>
        <p:spPr>
          <a:xfrm>
            <a:off x="974018" y="6226557"/>
            <a:ext cx="3362175" cy="544765"/>
          </a:xfrm>
          <a:prstGeom prst="rect">
            <a:avLst/>
          </a:prstGeom>
          <a:noFill/>
        </p:spPr>
        <p:txBody>
          <a:bodyPr wrap="square" lIns="182880" tIns="146304" rIns="182880" bIns="146304" rtlCol="0">
            <a:spAutoFit/>
          </a:bodyPr>
          <a:lstStyle/>
          <a:p>
            <a:pPr>
              <a:lnSpc>
                <a:spcPct val="90000"/>
              </a:lnSpc>
            </a:pPr>
            <a:r>
              <a:rPr lang="pt-PT" sz="900" b="1" dirty="0">
                <a:gradFill>
                  <a:gsLst>
                    <a:gs pos="2917">
                      <a:schemeClr val="tx1"/>
                    </a:gs>
                    <a:gs pos="30000">
                      <a:schemeClr val="tx1"/>
                    </a:gs>
                  </a:gsLst>
                  <a:lin ang="5400000" scaled="0"/>
                </a:gradFill>
              </a:rPr>
              <a:t>https://</a:t>
            </a:r>
            <a:r>
              <a:rPr lang="pt-PT" sz="900" b="1" dirty="0" smtClean="0">
                <a:gradFill>
                  <a:gsLst>
                    <a:gs pos="2917">
                      <a:schemeClr val="tx1"/>
                    </a:gs>
                    <a:gs pos="30000">
                      <a:schemeClr val="tx1"/>
                    </a:gs>
                  </a:gsLst>
                  <a:lin ang="5400000" scaled="0"/>
                </a:gradFill>
              </a:rPr>
              <a:t>brepipelineframework.codeplex.com/documentation </a:t>
            </a:r>
          </a:p>
        </p:txBody>
      </p:sp>
    </p:spTree>
    <p:extLst>
      <p:ext uri="{BB962C8B-B14F-4D97-AF65-F5344CB8AC3E}">
        <p14:creationId xmlns:p14="http://schemas.microsoft.com/office/powerpoint/2010/main" val="122594843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4" grpId="0" animBg="1"/>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#11 </a:t>
            </a:r>
            <a:r>
              <a:rPr lang="en-US" sz="4000" dirty="0"/>
              <a:t>– </a:t>
            </a:r>
            <a:r>
              <a:rPr lang="en-US" sz="4000" dirty="0" smtClean="0"/>
              <a:t>Creating Custom Functoids</a:t>
            </a:r>
            <a:endParaRPr lang="en-US" sz="4000" dirty="0">
              <a:solidFill>
                <a:schemeClr val="tx1"/>
              </a:solidFill>
            </a:endParaRPr>
          </a:p>
        </p:txBody>
      </p:sp>
      <p:sp>
        <p:nvSpPr>
          <p:cNvPr id="11" name="Rectangle 10"/>
          <p:cNvSpPr/>
          <p:nvPr/>
        </p:nvSpPr>
        <p:spPr bwMode="auto">
          <a:xfrm>
            <a:off x="6002213" y="1233060"/>
            <a:ext cx="6120680" cy="5456666"/>
          </a:xfrm>
          <a:prstGeom prst="rect">
            <a:avLst/>
          </a:prstGeom>
          <a:solidFill>
            <a:srgbClr val="FFFFFF"/>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1155700">
              <a:lnSpc>
                <a:spcPct val="90000"/>
              </a:lnSpc>
              <a:spcBef>
                <a:spcPct val="0"/>
              </a:spcBef>
              <a:spcAft>
                <a:spcPct val="35000"/>
              </a:spcAft>
            </a:pPr>
            <a:r>
              <a:rPr lang="en-US" sz="2600" b="1" dirty="0" smtClean="0">
                <a:solidFill>
                  <a:schemeClr val="bg2"/>
                </a:solidFill>
              </a:rPr>
              <a:t>SetScriptBuffer</a:t>
            </a:r>
            <a:endParaRPr lang="en-US" sz="2600" b="1" noProof="1" smtClean="0">
              <a:solidFill>
                <a:schemeClr val="bg2"/>
              </a:solidFill>
            </a:endParaRPr>
          </a:p>
          <a:p>
            <a:pPr defTabSz="1155700">
              <a:lnSpc>
                <a:spcPct val="90000"/>
              </a:lnSpc>
              <a:spcBef>
                <a:spcPct val="0"/>
              </a:spcBef>
              <a:spcAft>
                <a:spcPct val="35000"/>
              </a:spcAft>
            </a:pPr>
            <a:r>
              <a:rPr lang="en-US" dirty="0" smtClean="0">
                <a:solidFill>
                  <a:srgbClr val="000000"/>
                </a:solidFill>
                <a:highlight>
                  <a:srgbClr val="FFFFFF"/>
                </a:highlight>
                <a:latin typeface="Consolas" panose="020B0609020204030204" pitchFamily="49" charset="0"/>
              </a:rPr>
              <a:t>…</a:t>
            </a:r>
            <a:endParaRPr lang="pt-PT" dirty="0" smtClean="0">
              <a:solidFill>
                <a:srgbClr val="000000"/>
              </a:solidFill>
              <a:highlight>
                <a:srgbClr val="FFFFFF"/>
              </a:highlight>
              <a:latin typeface="Consolas" panose="020B0609020204030204" pitchFamily="49" charset="0"/>
            </a:endParaRPr>
          </a:p>
          <a:p>
            <a:pPr defTabSz="1155700">
              <a:lnSpc>
                <a:spcPct val="90000"/>
              </a:lnSpc>
              <a:spcBef>
                <a:spcPct val="0"/>
              </a:spcBef>
              <a:spcAft>
                <a:spcPct val="35000"/>
              </a:spcAft>
            </a:pPr>
            <a:r>
              <a:rPr lang="pt-PT" b="1" dirty="0" smtClean="0">
                <a:solidFill>
                  <a:srgbClr val="000000"/>
                </a:solidFill>
                <a:highlight>
                  <a:srgbClr val="FFFFFF"/>
                </a:highlight>
                <a:latin typeface="Consolas" panose="020B0609020204030204" pitchFamily="49" charset="0"/>
              </a:rPr>
              <a:t>SetScriptBuffer(</a:t>
            </a:r>
            <a:r>
              <a:rPr lang="pt-PT" b="1" dirty="0" smtClean="0">
                <a:solidFill>
                  <a:srgbClr val="2B91AF"/>
                </a:solidFill>
                <a:highlight>
                  <a:srgbClr val="FFFFFF"/>
                </a:highlight>
                <a:latin typeface="Consolas" panose="020B0609020204030204" pitchFamily="49" charset="0"/>
              </a:rPr>
              <a:t>ScriptType</a:t>
            </a:r>
            <a:r>
              <a:rPr lang="pt-PT" b="1" dirty="0" smtClean="0">
                <a:solidFill>
                  <a:srgbClr val="000000"/>
                </a:solidFill>
                <a:highlight>
                  <a:srgbClr val="FFFFFF"/>
                </a:highlight>
                <a:latin typeface="Consolas" panose="020B0609020204030204" pitchFamily="49" charset="0"/>
              </a:rPr>
              <a:t>.CSharp</a:t>
            </a:r>
            <a:r>
              <a:rPr lang="pt-PT" b="1" dirty="0">
                <a:solidFill>
                  <a:srgbClr val="000000"/>
                </a:solidFill>
                <a:highlight>
                  <a:srgbClr val="FFFFFF"/>
                </a:highlight>
                <a:latin typeface="Consolas" panose="020B0609020204030204" pitchFamily="49" charset="0"/>
              </a:rPr>
              <a:t>, </a:t>
            </a:r>
            <a:r>
              <a:rPr lang="pt-PT" b="1" dirty="0">
                <a:solidFill>
                  <a:srgbClr val="0000FF"/>
                </a:solidFill>
                <a:highlight>
                  <a:srgbClr val="FFFFFF"/>
                </a:highlight>
                <a:latin typeface="Consolas" panose="020B0609020204030204" pitchFamily="49" charset="0"/>
              </a:rPr>
              <a:t>this</a:t>
            </a:r>
            <a:r>
              <a:rPr lang="pt-PT" b="1" dirty="0">
                <a:solidFill>
                  <a:srgbClr val="000000"/>
                </a:solidFill>
                <a:highlight>
                  <a:srgbClr val="FFFFFF"/>
                </a:highlight>
                <a:latin typeface="Consolas" panose="020B0609020204030204" pitchFamily="49" charset="0"/>
              </a:rPr>
              <a:t>.GetCSharpBuffer</a:t>
            </a:r>
            <a:r>
              <a:rPr lang="pt-PT" b="1" dirty="0" smtClean="0">
                <a:solidFill>
                  <a:srgbClr val="000000"/>
                </a:solidFill>
                <a:highlight>
                  <a:srgbClr val="FFFFFF"/>
                </a:highlight>
                <a:latin typeface="Consolas" panose="020B0609020204030204" pitchFamily="49" charset="0"/>
              </a:rPr>
              <a:t>());</a:t>
            </a:r>
            <a:endParaRPr lang="en-US" b="1" dirty="0">
              <a:solidFill>
                <a:srgbClr val="000000"/>
              </a:solidFill>
              <a:highlight>
                <a:srgbClr val="FFFFFF"/>
              </a:highlight>
              <a:latin typeface="Consolas" panose="020B0609020204030204" pitchFamily="49" charset="0"/>
            </a:endParaRPr>
          </a:p>
          <a:p>
            <a:pPr defTabSz="1155700">
              <a:lnSpc>
                <a:spcPct val="90000"/>
              </a:lnSpc>
              <a:spcBef>
                <a:spcPct val="0"/>
              </a:spcBef>
              <a:spcAft>
                <a:spcPct val="35000"/>
              </a:spcAft>
            </a:pPr>
            <a:r>
              <a:rPr lang="en-US" b="1" dirty="0" smtClean="0">
                <a:solidFill>
                  <a:srgbClr val="000000"/>
                </a:solidFill>
                <a:highlight>
                  <a:srgbClr val="FFFFFF"/>
                </a:highlight>
                <a:latin typeface="Consolas" panose="020B0609020204030204" pitchFamily="49" charset="0"/>
              </a:rPr>
              <a:t>…</a:t>
            </a:r>
          </a:p>
          <a:p>
            <a:r>
              <a:rPr lang="pt-PT" sz="1400" dirty="0">
                <a:solidFill>
                  <a:srgbClr val="0000FF"/>
                </a:solidFill>
                <a:highlight>
                  <a:srgbClr val="FFFFFF"/>
                </a:highlight>
                <a:latin typeface="Consolas" panose="020B0609020204030204" pitchFamily="49" charset="0"/>
              </a:rPr>
              <a:t>private</a:t>
            </a:r>
            <a:r>
              <a:rPr lang="pt-PT" sz="1400" dirty="0">
                <a:solidFill>
                  <a:srgbClr val="000000"/>
                </a:solidFill>
                <a:highlight>
                  <a:srgbClr val="FFFFFF"/>
                </a:highlight>
                <a:latin typeface="Consolas" panose="020B0609020204030204" pitchFamily="49" charset="0"/>
              </a:rPr>
              <a:t> </a:t>
            </a:r>
            <a:r>
              <a:rPr lang="pt-PT" sz="1400" dirty="0">
                <a:solidFill>
                  <a:srgbClr val="0000FF"/>
                </a:solidFill>
                <a:highlight>
                  <a:srgbClr val="FFFFFF"/>
                </a:highlight>
                <a:latin typeface="Consolas" panose="020B0609020204030204" pitchFamily="49" charset="0"/>
              </a:rPr>
              <a:t>string</a:t>
            </a:r>
            <a:r>
              <a:rPr lang="pt-PT" sz="1400" dirty="0">
                <a:solidFill>
                  <a:srgbClr val="000000"/>
                </a:solidFill>
                <a:highlight>
                  <a:srgbClr val="FFFFFF"/>
                </a:highlight>
                <a:latin typeface="Consolas" panose="020B0609020204030204" pitchFamily="49" charset="0"/>
              </a:rPr>
              <a:t> GetCSharpBuffer()</a:t>
            </a:r>
          </a:p>
          <a:p>
            <a:r>
              <a:rPr lang="pt-PT" sz="1400" dirty="0" smtClean="0">
                <a:solidFill>
                  <a:srgbClr val="000000"/>
                </a:solidFill>
                <a:highlight>
                  <a:srgbClr val="FFFFFF"/>
                </a:highlight>
                <a:latin typeface="Consolas" panose="020B0609020204030204" pitchFamily="49" charset="0"/>
              </a:rPr>
              <a:t>{</a:t>
            </a:r>
            <a:endParaRPr lang="pt-PT" sz="1400" dirty="0">
              <a:solidFill>
                <a:srgbClr val="000000"/>
              </a:solidFill>
              <a:highlight>
                <a:srgbClr val="FFFFFF"/>
              </a:highlight>
              <a:latin typeface="Consolas" panose="020B0609020204030204" pitchFamily="49" charset="0"/>
            </a:endParaRPr>
          </a:p>
          <a:p>
            <a:r>
              <a:rPr lang="pt-PT" sz="1400" dirty="0" smtClean="0">
                <a:solidFill>
                  <a:srgbClr val="000000"/>
                </a:solidFill>
                <a:highlight>
                  <a:srgbClr val="FFFFFF"/>
                </a:highlight>
                <a:latin typeface="Consolas" panose="020B0609020204030204" pitchFamily="49" charset="0"/>
              </a:rPr>
              <a:t>   </a:t>
            </a:r>
            <a:r>
              <a:rPr lang="pt-PT" sz="1400" dirty="0" smtClean="0">
                <a:solidFill>
                  <a:srgbClr val="2B91AF"/>
                </a:solidFill>
                <a:highlight>
                  <a:srgbClr val="FFFFFF"/>
                </a:highlight>
                <a:latin typeface="Consolas" panose="020B0609020204030204" pitchFamily="49" charset="0"/>
              </a:rPr>
              <a:t>StringBuilder</a:t>
            </a:r>
            <a:r>
              <a:rPr lang="pt-PT" sz="1400" dirty="0" smtClean="0">
                <a:solidFill>
                  <a:srgbClr val="000000"/>
                </a:solidFill>
                <a:highlight>
                  <a:srgbClr val="FFFFFF"/>
                </a:highlight>
                <a:latin typeface="Consolas" panose="020B0609020204030204" pitchFamily="49" charset="0"/>
              </a:rPr>
              <a:t> </a:t>
            </a:r>
            <a:r>
              <a:rPr lang="pt-PT" sz="1400" dirty="0">
                <a:solidFill>
                  <a:srgbClr val="000000"/>
                </a:solidFill>
                <a:highlight>
                  <a:srgbClr val="FFFFFF"/>
                </a:highlight>
                <a:latin typeface="Consolas" panose="020B0609020204030204" pitchFamily="49" charset="0"/>
              </a:rPr>
              <a:t>builder = </a:t>
            </a:r>
            <a:r>
              <a:rPr lang="pt-PT" sz="1400" dirty="0">
                <a:solidFill>
                  <a:srgbClr val="0000FF"/>
                </a:solidFill>
                <a:highlight>
                  <a:srgbClr val="FFFFFF"/>
                </a:highlight>
                <a:latin typeface="Consolas" panose="020B0609020204030204" pitchFamily="49" charset="0"/>
              </a:rPr>
              <a:t>new</a:t>
            </a:r>
            <a:r>
              <a:rPr lang="pt-PT" sz="1400" dirty="0">
                <a:solidFill>
                  <a:srgbClr val="000000"/>
                </a:solidFill>
                <a:highlight>
                  <a:srgbClr val="FFFFFF"/>
                </a:highlight>
                <a:latin typeface="Consolas" panose="020B0609020204030204" pitchFamily="49" charset="0"/>
              </a:rPr>
              <a:t> </a:t>
            </a:r>
            <a:r>
              <a:rPr lang="pt-PT" sz="1400" dirty="0">
                <a:solidFill>
                  <a:srgbClr val="2B91AF"/>
                </a:solidFill>
                <a:highlight>
                  <a:srgbClr val="FFFFFF"/>
                </a:highlight>
                <a:latin typeface="Consolas" panose="020B0609020204030204" pitchFamily="49" charset="0"/>
              </a:rPr>
              <a:t>StringBuilder</a:t>
            </a:r>
            <a:r>
              <a:rPr lang="pt-PT" sz="1400" dirty="0">
                <a:solidFill>
                  <a:srgbClr val="000000"/>
                </a:solidFill>
                <a:highlight>
                  <a:srgbClr val="FFFFFF"/>
                </a:highlight>
                <a:latin typeface="Consolas" panose="020B0609020204030204" pitchFamily="49" charset="0"/>
              </a:rPr>
              <a:t>();</a:t>
            </a:r>
          </a:p>
          <a:p>
            <a:r>
              <a:rPr lang="pt-PT" sz="1400" dirty="0">
                <a:solidFill>
                  <a:srgbClr val="000000"/>
                </a:solidFill>
                <a:highlight>
                  <a:srgbClr val="FFFFFF"/>
                </a:highlight>
                <a:latin typeface="Consolas" panose="020B0609020204030204" pitchFamily="49" charset="0"/>
              </a:rPr>
              <a:t> </a:t>
            </a:r>
            <a:r>
              <a:rPr lang="pt-PT" sz="1400" dirty="0" smtClean="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builder.Append</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"public bool Compare(string strA, string strB, string ignoreCase)\n"</a:t>
            </a:r>
            <a:r>
              <a:rPr lang="en-US" sz="1400" dirty="0">
                <a:solidFill>
                  <a:srgbClr val="000000"/>
                </a:solidFill>
                <a:highlight>
                  <a:srgbClr val="FFFFFF"/>
                </a:highlight>
                <a:latin typeface="Consolas" panose="020B0609020204030204" pitchFamily="49" charset="0"/>
              </a:rPr>
              <a:t>);</a:t>
            </a:r>
          </a:p>
          <a:p>
            <a:r>
              <a:rPr lang="pt-PT" sz="1400" dirty="0">
                <a:solidFill>
                  <a:srgbClr val="000000"/>
                </a:solidFill>
                <a:highlight>
                  <a:srgbClr val="FFFFFF"/>
                </a:highlight>
                <a:latin typeface="Consolas" panose="020B0609020204030204" pitchFamily="49" charset="0"/>
              </a:rPr>
              <a:t> </a:t>
            </a:r>
            <a:r>
              <a:rPr lang="pt-PT" sz="1400" dirty="0" smtClean="0">
                <a:solidFill>
                  <a:srgbClr val="000000"/>
                </a:solidFill>
                <a:highlight>
                  <a:srgbClr val="FFFFFF"/>
                </a:highlight>
                <a:latin typeface="Consolas" panose="020B0609020204030204" pitchFamily="49" charset="0"/>
              </a:rPr>
              <a:t>  builder.Append</a:t>
            </a:r>
            <a:r>
              <a:rPr lang="pt-PT" sz="1400" dirty="0">
                <a:solidFill>
                  <a:srgbClr val="000000"/>
                </a:solidFill>
                <a:highlight>
                  <a:srgbClr val="FFFFFF"/>
                </a:highlight>
                <a:latin typeface="Consolas" panose="020B0609020204030204" pitchFamily="49" charset="0"/>
              </a:rPr>
              <a:t>(</a:t>
            </a:r>
            <a:r>
              <a:rPr lang="pt-PT" sz="1400" dirty="0">
                <a:solidFill>
                  <a:srgbClr val="A31515"/>
                </a:solidFill>
                <a:highlight>
                  <a:srgbClr val="FFFFFF"/>
                </a:highlight>
                <a:latin typeface="Consolas" panose="020B0609020204030204" pitchFamily="49" charset="0"/>
              </a:rPr>
              <a:t>"{\n"</a:t>
            </a:r>
            <a:r>
              <a:rPr lang="pt-PT" sz="1400" dirty="0">
                <a:solidFill>
                  <a:srgbClr val="000000"/>
                </a:solidFill>
                <a:highlight>
                  <a:srgbClr val="FFFFFF"/>
                </a:highlight>
                <a:latin typeface="Consolas" panose="020B0609020204030204" pitchFamily="49" charset="0"/>
              </a:rPr>
              <a:t>);</a:t>
            </a:r>
          </a:p>
          <a:p>
            <a:r>
              <a:rPr lang="pt-PT" sz="1400" dirty="0">
                <a:solidFill>
                  <a:srgbClr val="000000"/>
                </a:solidFill>
                <a:highlight>
                  <a:srgbClr val="FFFFFF"/>
                </a:highlight>
                <a:latin typeface="Consolas" panose="020B0609020204030204" pitchFamily="49" charset="0"/>
              </a:rPr>
              <a:t> </a:t>
            </a:r>
            <a:r>
              <a:rPr lang="pt-PT" sz="1400" dirty="0" smtClean="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builder.Append</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"\tbool isToIgnoreCase = false;\n"</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pt-PT" sz="1400" dirty="0">
                <a:solidFill>
                  <a:srgbClr val="000000"/>
                </a:solidFill>
                <a:highlight>
                  <a:srgbClr val="FFFFFF"/>
                </a:highlight>
                <a:latin typeface="Consolas" panose="020B0609020204030204" pitchFamily="49" charset="0"/>
              </a:rPr>
              <a:t> </a:t>
            </a:r>
            <a:r>
              <a:rPr lang="pt-PT" sz="1400" dirty="0" smtClean="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builder.Append</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"\tbool outBooleanResult = bool.TryParse(ignoreCase, out isToIgnoreCase);\n"</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   builder.Append</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"\tif (string.Compare(strA, strB, isToIgnoreCase) == 0)\n"</a:t>
            </a:r>
            <a:r>
              <a:rPr lang="en-US" sz="1400" dirty="0">
                <a:solidFill>
                  <a:srgbClr val="000000"/>
                </a:solidFill>
                <a:highlight>
                  <a:srgbClr val="FFFFFF"/>
                </a:highlight>
                <a:latin typeface="Consolas" panose="020B0609020204030204" pitchFamily="49" charset="0"/>
              </a:rPr>
              <a:t>);</a:t>
            </a:r>
          </a:p>
          <a:p>
            <a:r>
              <a:rPr lang="pt-PT" sz="1400" dirty="0">
                <a:solidFill>
                  <a:srgbClr val="000000"/>
                </a:solidFill>
                <a:highlight>
                  <a:srgbClr val="FFFFFF"/>
                </a:highlight>
                <a:latin typeface="Consolas" panose="020B0609020204030204" pitchFamily="49" charset="0"/>
              </a:rPr>
              <a:t>  </a:t>
            </a:r>
            <a:r>
              <a:rPr lang="pt-PT" sz="1400" dirty="0" smtClean="0">
                <a:solidFill>
                  <a:srgbClr val="000000"/>
                </a:solidFill>
                <a:highlight>
                  <a:srgbClr val="FFFFFF"/>
                </a:highlight>
                <a:latin typeface="Consolas" panose="020B0609020204030204" pitchFamily="49" charset="0"/>
              </a:rPr>
              <a:t> builder.Append</a:t>
            </a:r>
            <a:r>
              <a:rPr lang="pt-PT" sz="1400" dirty="0">
                <a:solidFill>
                  <a:srgbClr val="000000"/>
                </a:solidFill>
                <a:highlight>
                  <a:srgbClr val="FFFFFF"/>
                </a:highlight>
                <a:latin typeface="Consolas" panose="020B0609020204030204" pitchFamily="49" charset="0"/>
              </a:rPr>
              <a:t>(</a:t>
            </a:r>
            <a:r>
              <a:rPr lang="pt-PT" sz="1400" dirty="0">
                <a:solidFill>
                  <a:srgbClr val="A31515"/>
                </a:solidFill>
                <a:highlight>
                  <a:srgbClr val="FFFFFF"/>
                </a:highlight>
                <a:latin typeface="Consolas" panose="020B0609020204030204" pitchFamily="49" charset="0"/>
              </a:rPr>
              <a:t>"\t\treturn true;\n"</a:t>
            </a:r>
            <a:r>
              <a:rPr lang="pt-PT" sz="1400" dirty="0">
                <a:solidFill>
                  <a:srgbClr val="000000"/>
                </a:solidFill>
                <a:highlight>
                  <a:srgbClr val="FFFFFF"/>
                </a:highlight>
                <a:latin typeface="Consolas" panose="020B0609020204030204" pitchFamily="49" charset="0"/>
              </a:rPr>
              <a:t>);</a:t>
            </a:r>
          </a:p>
          <a:p>
            <a:r>
              <a:rPr lang="pt-PT" sz="1400" dirty="0" smtClean="0">
                <a:solidFill>
                  <a:srgbClr val="000000"/>
                </a:solidFill>
                <a:highlight>
                  <a:srgbClr val="FFFFFF"/>
                </a:highlight>
                <a:latin typeface="Consolas" panose="020B0609020204030204" pitchFamily="49" charset="0"/>
              </a:rPr>
              <a:t>   builder.Append</a:t>
            </a:r>
            <a:r>
              <a:rPr lang="pt-PT" sz="1400" dirty="0">
                <a:solidFill>
                  <a:srgbClr val="000000"/>
                </a:solidFill>
                <a:highlight>
                  <a:srgbClr val="FFFFFF"/>
                </a:highlight>
                <a:latin typeface="Consolas" panose="020B0609020204030204" pitchFamily="49" charset="0"/>
              </a:rPr>
              <a:t>(</a:t>
            </a:r>
            <a:r>
              <a:rPr lang="pt-PT" sz="1400" dirty="0">
                <a:solidFill>
                  <a:srgbClr val="A31515"/>
                </a:solidFill>
                <a:highlight>
                  <a:srgbClr val="FFFFFF"/>
                </a:highlight>
                <a:latin typeface="Consolas" panose="020B0609020204030204" pitchFamily="49" charset="0"/>
              </a:rPr>
              <a:t>"\treturn false;\n"</a:t>
            </a:r>
            <a:r>
              <a:rPr lang="pt-PT" sz="1400" dirty="0">
                <a:solidFill>
                  <a:srgbClr val="000000"/>
                </a:solidFill>
                <a:highlight>
                  <a:srgbClr val="FFFFFF"/>
                </a:highlight>
                <a:latin typeface="Consolas" panose="020B0609020204030204" pitchFamily="49" charset="0"/>
              </a:rPr>
              <a:t>);</a:t>
            </a:r>
          </a:p>
          <a:p>
            <a:r>
              <a:rPr lang="pt-PT" sz="1400" dirty="0" smtClean="0">
                <a:solidFill>
                  <a:srgbClr val="000000"/>
                </a:solidFill>
                <a:highlight>
                  <a:srgbClr val="FFFFFF"/>
                </a:highlight>
                <a:latin typeface="Consolas" panose="020B0609020204030204" pitchFamily="49" charset="0"/>
              </a:rPr>
              <a:t>   builder.Append</a:t>
            </a:r>
            <a:r>
              <a:rPr lang="pt-PT" sz="1400" dirty="0">
                <a:solidFill>
                  <a:srgbClr val="000000"/>
                </a:solidFill>
                <a:highlight>
                  <a:srgbClr val="FFFFFF"/>
                </a:highlight>
                <a:latin typeface="Consolas" panose="020B0609020204030204" pitchFamily="49" charset="0"/>
              </a:rPr>
              <a:t>(</a:t>
            </a:r>
            <a:r>
              <a:rPr lang="pt-PT" sz="1400" dirty="0">
                <a:solidFill>
                  <a:srgbClr val="A31515"/>
                </a:solidFill>
                <a:highlight>
                  <a:srgbClr val="FFFFFF"/>
                </a:highlight>
                <a:latin typeface="Consolas" panose="020B0609020204030204" pitchFamily="49" charset="0"/>
              </a:rPr>
              <a:t>"}\n"</a:t>
            </a:r>
            <a:r>
              <a:rPr lang="pt-PT" sz="1400" dirty="0">
                <a:solidFill>
                  <a:srgbClr val="000000"/>
                </a:solidFill>
                <a:highlight>
                  <a:srgbClr val="FFFFFF"/>
                </a:highlight>
                <a:latin typeface="Consolas" panose="020B0609020204030204" pitchFamily="49" charset="0"/>
              </a:rPr>
              <a:t>);</a:t>
            </a:r>
          </a:p>
          <a:p>
            <a:r>
              <a:rPr lang="pt-PT" sz="1400" dirty="0" smtClean="0">
                <a:solidFill>
                  <a:srgbClr val="000000"/>
                </a:solidFill>
                <a:highlight>
                  <a:srgbClr val="FFFFFF"/>
                </a:highlight>
                <a:latin typeface="Consolas" panose="020B0609020204030204" pitchFamily="49" charset="0"/>
              </a:rPr>
              <a:t>   </a:t>
            </a:r>
            <a:r>
              <a:rPr lang="pt-PT" sz="1400" dirty="0" smtClean="0">
                <a:solidFill>
                  <a:srgbClr val="0000FF"/>
                </a:solidFill>
                <a:highlight>
                  <a:srgbClr val="FFFFFF"/>
                </a:highlight>
                <a:latin typeface="Consolas" panose="020B0609020204030204" pitchFamily="49" charset="0"/>
              </a:rPr>
              <a:t>return</a:t>
            </a:r>
            <a:r>
              <a:rPr lang="pt-PT" sz="1400" dirty="0" smtClean="0">
                <a:solidFill>
                  <a:srgbClr val="000000"/>
                </a:solidFill>
                <a:highlight>
                  <a:srgbClr val="FFFFFF"/>
                </a:highlight>
                <a:latin typeface="Consolas" panose="020B0609020204030204" pitchFamily="49" charset="0"/>
              </a:rPr>
              <a:t> </a:t>
            </a:r>
            <a:r>
              <a:rPr lang="pt-PT" sz="1400" dirty="0">
                <a:solidFill>
                  <a:srgbClr val="000000"/>
                </a:solidFill>
                <a:highlight>
                  <a:srgbClr val="FFFFFF"/>
                </a:highlight>
                <a:latin typeface="Consolas" panose="020B0609020204030204" pitchFamily="49" charset="0"/>
              </a:rPr>
              <a:t>builder.ToString();</a:t>
            </a:r>
          </a:p>
          <a:p>
            <a:r>
              <a:rPr lang="pt-PT" sz="1400" dirty="0" smtClean="0">
                <a:solidFill>
                  <a:srgbClr val="000000"/>
                </a:solidFill>
                <a:highlight>
                  <a:srgbClr val="FFFFFF"/>
                </a:highlight>
                <a:latin typeface="Consolas" panose="020B0609020204030204" pitchFamily="49" charset="0"/>
              </a:rPr>
              <a:t>}</a:t>
            </a:r>
            <a:endParaRPr lang="en-US" b="1" dirty="0">
              <a:solidFill>
                <a:schemeClr val="bg2"/>
              </a:solidFill>
            </a:endParaRPr>
          </a:p>
        </p:txBody>
      </p:sp>
      <p:sp>
        <p:nvSpPr>
          <p:cNvPr id="13" name="Rectangle 12"/>
          <p:cNvSpPr/>
          <p:nvPr/>
        </p:nvSpPr>
        <p:spPr bwMode="auto">
          <a:xfrm>
            <a:off x="313581" y="1233060"/>
            <a:ext cx="5544616" cy="5456666"/>
          </a:xfrm>
          <a:prstGeom prst="rect">
            <a:avLst/>
          </a:prstGeom>
          <a:solidFill>
            <a:srgbClr val="FFFFFF"/>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1155700">
              <a:lnSpc>
                <a:spcPct val="90000"/>
              </a:lnSpc>
              <a:spcBef>
                <a:spcPct val="0"/>
              </a:spcBef>
              <a:spcAft>
                <a:spcPct val="35000"/>
              </a:spcAft>
            </a:pPr>
            <a:r>
              <a:rPr lang="en-US" sz="2600" b="1" noProof="1" smtClean="0">
                <a:solidFill>
                  <a:schemeClr val="bg2"/>
                </a:solidFill>
              </a:rPr>
              <a:t>SetExternalFunctionName</a:t>
            </a:r>
            <a:endParaRPr lang="en-US" sz="2800" b="1" noProof="1" smtClean="0">
              <a:solidFill>
                <a:srgbClr val="505050">
                  <a:hueOff val="0"/>
                  <a:satOff val="0"/>
                  <a:lumOff val="0"/>
                  <a:alphaOff val="0"/>
                </a:srgbClr>
              </a:solidFill>
              <a:ea typeface="Segoe UI" pitchFamily="34" charset="0"/>
              <a:cs typeface="Segoe UI" pitchFamily="34" charset="0"/>
            </a:endParaRPr>
          </a:p>
          <a:p>
            <a:r>
              <a:rPr lang="en-US" sz="1400" noProof="1" smtClean="0">
                <a:solidFill>
                  <a:srgbClr val="0000FF"/>
                </a:solidFill>
                <a:highlight>
                  <a:srgbClr val="FFFFFF"/>
                </a:highlight>
                <a:latin typeface="Consolas" panose="020B0609020204030204" pitchFamily="49" charset="0"/>
              </a:rPr>
              <a:t>this</a:t>
            </a:r>
            <a:r>
              <a:rPr lang="en-US" sz="1400" noProof="1" smtClean="0">
                <a:solidFill>
                  <a:srgbClr val="000000"/>
                </a:solidFill>
                <a:highlight>
                  <a:srgbClr val="FFFFFF"/>
                </a:highlight>
                <a:latin typeface="Consolas" panose="020B0609020204030204" pitchFamily="49" charset="0"/>
              </a:rPr>
              <a:t>.Category = </a:t>
            </a:r>
            <a:r>
              <a:rPr lang="en-US" sz="1400" noProof="1" smtClean="0">
                <a:solidFill>
                  <a:srgbClr val="2B91AF"/>
                </a:solidFill>
                <a:highlight>
                  <a:srgbClr val="FFFFFF"/>
                </a:highlight>
                <a:latin typeface="Consolas" panose="020B0609020204030204" pitchFamily="49" charset="0"/>
              </a:rPr>
              <a:t>FunctoidCategory</a:t>
            </a:r>
            <a:r>
              <a:rPr lang="en-US" sz="1400" noProof="1" smtClean="0">
                <a:solidFill>
                  <a:srgbClr val="000000"/>
                </a:solidFill>
                <a:highlight>
                  <a:srgbClr val="FFFFFF"/>
                </a:highlight>
                <a:latin typeface="Consolas" panose="020B0609020204030204" pitchFamily="49" charset="0"/>
              </a:rPr>
              <a:t>.String;</a:t>
            </a:r>
            <a:endParaRPr lang="en-US" sz="1400" noProof="1" smtClean="0">
              <a:solidFill>
                <a:srgbClr val="0000FF"/>
              </a:solidFill>
              <a:highlight>
                <a:srgbClr val="FFFFFF"/>
              </a:highlight>
              <a:latin typeface="Consolas" panose="020B0609020204030204" pitchFamily="49" charset="0"/>
            </a:endParaRPr>
          </a:p>
          <a:p>
            <a:r>
              <a:rPr lang="en-US" sz="1400" noProof="1" smtClean="0">
                <a:solidFill>
                  <a:srgbClr val="0000FF"/>
                </a:solidFill>
                <a:highlight>
                  <a:srgbClr val="FFFFFF"/>
                </a:highlight>
                <a:latin typeface="Consolas" panose="020B0609020204030204" pitchFamily="49" charset="0"/>
              </a:rPr>
              <a:t>this</a:t>
            </a:r>
            <a:r>
              <a:rPr lang="en-US" sz="1400" noProof="1" smtClean="0">
                <a:solidFill>
                  <a:srgbClr val="000000"/>
                </a:solidFill>
                <a:highlight>
                  <a:srgbClr val="FFFFFF"/>
                </a:highlight>
                <a:latin typeface="Consolas" panose="020B0609020204030204" pitchFamily="49" charset="0"/>
              </a:rPr>
              <a:t>.SetMinParams(3);</a:t>
            </a:r>
          </a:p>
          <a:p>
            <a:r>
              <a:rPr lang="en-US" sz="1400" noProof="1" smtClean="0">
                <a:solidFill>
                  <a:srgbClr val="0000FF"/>
                </a:solidFill>
                <a:highlight>
                  <a:srgbClr val="FFFFFF"/>
                </a:highlight>
                <a:latin typeface="Consolas" panose="020B0609020204030204" pitchFamily="49" charset="0"/>
              </a:rPr>
              <a:t>this</a:t>
            </a:r>
            <a:r>
              <a:rPr lang="en-US" sz="1400" noProof="1" smtClean="0">
                <a:solidFill>
                  <a:srgbClr val="000000"/>
                </a:solidFill>
                <a:highlight>
                  <a:srgbClr val="FFFFFF"/>
                </a:highlight>
                <a:latin typeface="Consolas" panose="020B0609020204030204" pitchFamily="49" charset="0"/>
              </a:rPr>
              <a:t>.SetMaxParams(3);</a:t>
            </a:r>
            <a:endParaRPr lang="en-US" sz="1400" noProof="1" smtClean="0">
              <a:solidFill>
                <a:schemeClr val="accent6"/>
              </a:solidFill>
              <a:ea typeface="Segoe UI" pitchFamily="34" charset="0"/>
              <a:cs typeface="Segoe UI" pitchFamily="34" charset="0"/>
            </a:endParaRPr>
          </a:p>
          <a:p>
            <a:pPr defTabSz="932472" fontAlgn="base">
              <a:lnSpc>
                <a:spcPct val="90000"/>
              </a:lnSpc>
              <a:spcBef>
                <a:spcPts val="600"/>
              </a:spcBef>
              <a:spcAft>
                <a:spcPct val="0"/>
              </a:spcAft>
            </a:pPr>
            <a:r>
              <a:rPr lang="en-US" sz="1400" noProof="1" smtClean="0">
                <a:solidFill>
                  <a:srgbClr val="000000"/>
                </a:solidFill>
                <a:highlight>
                  <a:srgbClr val="FFFFFF"/>
                </a:highlight>
                <a:latin typeface="Consolas" panose="020B0609020204030204" pitchFamily="49" charset="0"/>
              </a:rPr>
              <a:t>…</a:t>
            </a:r>
          </a:p>
          <a:p>
            <a:pPr defTabSz="932472" fontAlgn="base">
              <a:lnSpc>
                <a:spcPct val="90000"/>
              </a:lnSpc>
              <a:spcBef>
                <a:spcPts val="600"/>
              </a:spcBef>
              <a:spcAft>
                <a:spcPct val="0"/>
              </a:spcAft>
            </a:pPr>
            <a:r>
              <a:rPr lang="en-US" b="1" noProof="1">
                <a:solidFill>
                  <a:srgbClr val="000000"/>
                </a:solidFill>
                <a:highlight>
                  <a:srgbClr val="FFFFFF"/>
                </a:highlight>
                <a:latin typeface="Consolas" panose="020B0609020204030204" pitchFamily="49" charset="0"/>
              </a:rPr>
              <a:t>SetExternalFunctionName(GetType().Assembly.FullName, GetType().FullName, "Compare</a:t>
            </a:r>
            <a:r>
              <a:rPr lang="en-US" b="1" noProof="1" smtClean="0">
                <a:solidFill>
                  <a:srgbClr val="000000"/>
                </a:solidFill>
                <a:highlight>
                  <a:srgbClr val="FFFFFF"/>
                </a:highlight>
                <a:latin typeface="Consolas" panose="020B0609020204030204" pitchFamily="49" charset="0"/>
              </a:rPr>
              <a:t>");</a:t>
            </a:r>
          </a:p>
          <a:p>
            <a:pPr defTabSz="932472" fontAlgn="base">
              <a:lnSpc>
                <a:spcPct val="90000"/>
              </a:lnSpc>
              <a:spcBef>
                <a:spcPts val="600"/>
              </a:spcBef>
              <a:spcAft>
                <a:spcPct val="0"/>
              </a:spcAft>
            </a:pPr>
            <a:r>
              <a:rPr lang="en-US" noProof="1" smtClean="0">
                <a:solidFill>
                  <a:schemeClr val="accent6"/>
                </a:solidFill>
                <a:ea typeface="Segoe UI" pitchFamily="34" charset="0"/>
                <a:cs typeface="Segoe UI" pitchFamily="34" charset="0"/>
              </a:rPr>
              <a:t>…</a:t>
            </a:r>
          </a:p>
          <a:p>
            <a:endParaRPr lang="en-US" noProof="1" smtClean="0">
              <a:solidFill>
                <a:srgbClr val="0000FF"/>
              </a:solidFill>
              <a:highlight>
                <a:srgbClr val="FFFFFF"/>
              </a:highlight>
              <a:latin typeface="Consolas" panose="020B0609020204030204" pitchFamily="49" charset="0"/>
            </a:endParaRPr>
          </a:p>
          <a:p>
            <a:r>
              <a:rPr lang="en-US" noProof="1" smtClean="0">
                <a:solidFill>
                  <a:srgbClr val="0000FF"/>
                </a:solidFill>
                <a:highlight>
                  <a:srgbClr val="FFFFFF"/>
                </a:highlight>
                <a:latin typeface="Consolas" panose="020B0609020204030204" pitchFamily="49" charset="0"/>
              </a:rPr>
              <a:t>public</a:t>
            </a:r>
            <a:r>
              <a:rPr lang="en-US" noProof="1" smtClean="0">
                <a:solidFill>
                  <a:srgbClr val="000000"/>
                </a:solidFill>
                <a:highlight>
                  <a:srgbClr val="FFFFFF"/>
                </a:highlight>
                <a:latin typeface="Consolas" panose="020B0609020204030204" pitchFamily="49" charset="0"/>
              </a:rPr>
              <a:t> </a:t>
            </a:r>
            <a:r>
              <a:rPr lang="en-US" noProof="1" smtClean="0">
                <a:solidFill>
                  <a:srgbClr val="0000FF"/>
                </a:solidFill>
                <a:highlight>
                  <a:srgbClr val="FFFFFF"/>
                </a:highlight>
                <a:latin typeface="Consolas" panose="020B0609020204030204" pitchFamily="49" charset="0"/>
              </a:rPr>
              <a:t>bool</a:t>
            </a:r>
            <a:r>
              <a:rPr lang="en-US" noProof="1" smtClean="0">
                <a:solidFill>
                  <a:srgbClr val="000000"/>
                </a:solidFill>
                <a:highlight>
                  <a:srgbClr val="FFFFFF"/>
                </a:highlight>
                <a:latin typeface="Consolas" panose="020B0609020204030204" pitchFamily="49" charset="0"/>
              </a:rPr>
              <a:t> Compare(</a:t>
            </a:r>
            <a:r>
              <a:rPr lang="en-US" noProof="1" smtClean="0">
                <a:solidFill>
                  <a:srgbClr val="0000FF"/>
                </a:solidFill>
                <a:highlight>
                  <a:srgbClr val="FFFFFF"/>
                </a:highlight>
                <a:latin typeface="Consolas" panose="020B0609020204030204" pitchFamily="49" charset="0"/>
              </a:rPr>
              <a:t>string</a:t>
            </a:r>
            <a:r>
              <a:rPr lang="en-US" noProof="1" smtClean="0">
                <a:solidFill>
                  <a:srgbClr val="000000"/>
                </a:solidFill>
                <a:highlight>
                  <a:srgbClr val="FFFFFF"/>
                </a:highlight>
                <a:latin typeface="Consolas" panose="020B0609020204030204" pitchFamily="49" charset="0"/>
              </a:rPr>
              <a:t> strA, </a:t>
            </a:r>
            <a:r>
              <a:rPr lang="en-US" noProof="1" smtClean="0">
                <a:solidFill>
                  <a:srgbClr val="0000FF"/>
                </a:solidFill>
                <a:highlight>
                  <a:srgbClr val="FFFFFF"/>
                </a:highlight>
                <a:latin typeface="Consolas" panose="020B0609020204030204" pitchFamily="49" charset="0"/>
              </a:rPr>
              <a:t>string</a:t>
            </a:r>
            <a:r>
              <a:rPr lang="en-US" noProof="1" smtClean="0">
                <a:solidFill>
                  <a:srgbClr val="000000"/>
                </a:solidFill>
                <a:highlight>
                  <a:srgbClr val="FFFFFF"/>
                </a:highlight>
                <a:latin typeface="Consolas" panose="020B0609020204030204" pitchFamily="49" charset="0"/>
              </a:rPr>
              <a:t> strB, </a:t>
            </a:r>
            <a:r>
              <a:rPr lang="en-US" noProof="1" smtClean="0">
                <a:solidFill>
                  <a:srgbClr val="0000FF"/>
                </a:solidFill>
                <a:highlight>
                  <a:srgbClr val="FFFFFF"/>
                </a:highlight>
                <a:latin typeface="Consolas" panose="020B0609020204030204" pitchFamily="49" charset="0"/>
              </a:rPr>
              <a:t>bool</a:t>
            </a:r>
            <a:r>
              <a:rPr lang="en-US" noProof="1" smtClean="0">
                <a:solidFill>
                  <a:srgbClr val="000000"/>
                </a:solidFill>
                <a:highlight>
                  <a:srgbClr val="FFFFFF"/>
                </a:highlight>
                <a:latin typeface="Consolas" panose="020B0609020204030204" pitchFamily="49" charset="0"/>
              </a:rPr>
              <a:t> ignoreCase)</a:t>
            </a:r>
          </a:p>
          <a:p>
            <a:r>
              <a:rPr lang="en-US" noProof="1" smtClean="0">
                <a:solidFill>
                  <a:srgbClr val="000000"/>
                </a:solidFill>
                <a:highlight>
                  <a:srgbClr val="FFFFFF"/>
                </a:highlight>
                <a:latin typeface="Consolas" panose="020B0609020204030204" pitchFamily="49" charset="0"/>
              </a:rPr>
              <a:t>{</a:t>
            </a:r>
          </a:p>
          <a:p>
            <a:r>
              <a:rPr lang="en-US" noProof="1" smtClean="0">
                <a:solidFill>
                  <a:srgbClr val="000000"/>
                </a:solidFill>
                <a:highlight>
                  <a:srgbClr val="FFFFFF"/>
                </a:highlight>
                <a:latin typeface="Consolas" panose="020B0609020204030204" pitchFamily="49" charset="0"/>
              </a:rPr>
              <a:t>   </a:t>
            </a:r>
            <a:r>
              <a:rPr lang="en-US" noProof="1" smtClean="0">
                <a:solidFill>
                  <a:srgbClr val="0000FF"/>
                </a:solidFill>
                <a:highlight>
                  <a:srgbClr val="FFFFFF"/>
                </a:highlight>
                <a:latin typeface="Consolas" panose="020B0609020204030204" pitchFamily="49" charset="0"/>
              </a:rPr>
              <a:t>if</a:t>
            </a:r>
            <a:r>
              <a:rPr lang="en-US" noProof="1" smtClean="0">
                <a:solidFill>
                  <a:srgbClr val="000000"/>
                </a:solidFill>
                <a:highlight>
                  <a:srgbClr val="FFFFFF"/>
                </a:highlight>
                <a:latin typeface="Consolas" panose="020B0609020204030204" pitchFamily="49" charset="0"/>
              </a:rPr>
              <a:t> (</a:t>
            </a:r>
            <a:r>
              <a:rPr lang="en-US" noProof="1" smtClean="0">
                <a:solidFill>
                  <a:srgbClr val="0000FF"/>
                </a:solidFill>
                <a:highlight>
                  <a:srgbClr val="FFFFFF"/>
                </a:highlight>
                <a:latin typeface="Consolas" panose="020B0609020204030204" pitchFamily="49" charset="0"/>
              </a:rPr>
              <a:t>string</a:t>
            </a:r>
            <a:r>
              <a:rPr lang="en-US" noProof="1" smtClean="0">
                <a:solidFill>
                  <a:srgbClr val="000000"/>
                </a:solidFill>
                <a:highlight>
                  <a:srgbClr val="FFFFFF"/>
                </a:highlight>
                <a:latin typeface="Consolas" panose="020B0609020204030204" pitchFamily="49" charset="0"/>
              </a:rPr>
              <a:t>.Compare(strA, strB, ignoreCase) == 0)</a:t>
            </a:r>
          </a:p>
          <a:p>
            <a:r>
              <a:rPr lang="en-US" noProof="1" smtClean="0">
                <a:solidFill>
                  <a:srgbClr val="000000"/>
                </a:solidFill>
                <a:highlight>
                  <a:srgbClr val="FFFFFF"/>
                </a:highlight>
                <a:latin typeface="Consolas" panose="020B0609020204030204" pitchFamily="49" charset="0"/>
              </a:rPr>
              <a:t>      </a:t>
            </a:r>
            <a:r>
              <a:rPr lang="en-US" noProof="1" smtClean="0">
                <a:solidFill>
                  <a:srgbClr val="0000FF"/>
                </a:solidFill>
                <a:highlight>
                  <a:srgbClr val="FFFFFF"/>
                </a:highlight>
                <a:latin typeface="Consolas" panose="020B0609020204030204" pitchFamily="49" charset="0"/>
              </a:rPr>
              <a:t>return</a:t>
            </a:r>
            <a:r>
              <a:rPr lang="en-US" noProof="1" smtClean="0">
                <a:solidFill>
                  <a:srgbClr val="000000"/>
                </a:solidFill>
                <a:highlight>
                  <a:srgbClr val="FFFFFF"/>
                </a:highlight>
                <a:latin typeface="Consolas" panose="020B0609020204030204" pitchFamily="49" charset="0"/>
              </a:rPr>
              <a:t> </a:t>
            </a:r>
            <a:r>
              <a:rPr lang="en-US" noProof="1" smtClean="0">
                <a:solidFill>
                  <a:srgbClr val="0000FF"/>
                </a:solidFill>
                <a:highlight>
                  <a:srgbClr val="FFFFFF"/>
                </a:highlight>
                <a:latin typeface="Consolas" panose="020B0609020204030204" pitchFamily="49" charset="0"/>
              </a:rPr>
              <a:t>true</a:t>
            </a:r>
            <a:r>
              <a:rPr lang="en-US" noProof="1" smtClean="0">
                <a:solidFill>
                  <a:srgbClr val="000000"/>
                </a:solidFill>
                <a:highlight>
                  <a:srgbClr val="FFFFFF"/>
                </a:highlight>
                <a:latin typeface="Consolas" panose="020B0609020204030204" pitchFamily="49" charset="0"/>
              </a:rPr>
              <a:t>;</a:t>
            </a:r>
          </a:p>
          <a:p>
            <a:r>
              <a:rPr lang="en-US" noProof="1" smtClean="0">
                <a:solidFill>
                  <a:srgbClr val="0000FF"/>
                </a:solidFill>
                <a:highlight>
                  <a:srgbClr val="FFFFFF"/>
                </a:highlight>
                <a:latin typeface="Consolas" panose="020B0609020204030204" pitchFamily="49" charset="0"/>
              </a:rPr>
              <a:t>   return</a:t>
            </a:r>
            <a:r>
              <a:rPr lang="en-US" noProof="1" smtClean="0">
                <a:solidFill>
                  <a:srgbClr val="000000"/>
                </a:solidFill>
                <a:highlight>
                  <a:srgbClr val="FFFFFF"/>
                </a:highlight>
                <a:latin typeface="Consolas" panose="020B0609020204030204" pitchFamily="49" charset="0"/>
              </a:rPr>
              <a:t> </a:t>
            </a:r>
            <a:r>
              <a:rPr lang="en-US" noProof="1" smtClean="0">
                <a:solidFill>
                  <a:srgbClr val="0000FF"/>
                </a:solidFill>
                <a:highlight>
                  <a:srgbClr val="FFFFFF"/>
                </a:highlight>
                <a:latin typeface="Consolas" panose="020B0609020204030204" pitchFamily="49" charset="0"/>
              </a:rPr>
              <a:t>false</a:t>
            </a:r>
            <a:r>
              <a:rPr lang="en-US" noProof="1" smtClean="0">
                <a:solidFill>
                  <a:srgbClr val="000000"/>
                </a:solidFill>
                <a:highlight>
                  <a:srgbClr val="FFFFFF"/>
                </a:highlight>
                <a:latin typeface="Consolas" panose="020B0609020204030204" pitchFamily="49" charset="0"/>
              </a:rPr>
              <a:t>;</a:t>
            </a:r>
          </a:p>
          <a:p>
            <a:r>
              <a:rPr lang="en-US" noProof="1" smtClean="0">
                <a:solidFill>
                  <a:srgbClr val="000000"/>
                </a:solidFill>
                <a:highlight>
                  <a:srgbClr val="FFFFFF"/>
                </a:highlight>
                <a:latin typeface="Consolas" panose="020B0609020204030204" pitchFamily="49" charset="0"/>
              </a:rPr>
              <a:t>}</a:t>
            </a:r>
            <a:endParaRPr lang="en-US" noProof="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831275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#12 </a:t>
            </a:r>
            <a:r>
              <a:rPr lang="en-US" sz="4000" dirty="0"/>
              <a:t>– </a:t>
            </a:r>
            <a:r>
              <a:rPr lang="en-US" sz="4000" dirty="0" smtClean="0"/>
              <a:t>Debugging orchestrations inside Visual Studio</a:t>
            </a:r>
            <a:endParaRPr lang="en-US" sz="4000" dirty="0">
              <a:solidFill>
                <a:schemeClr val="tx1"/>
              </a:solidFill>
            </a:endParaRPr>
          </a:p>
        </p:txBody>
      </p:sp>
      <p:sp>
        <p:nvSpPr>
          <p:cNvPr id="22" name="Rectangle 21"/>
          <p:cNvSpPr/>
          <p:nvPr/>
        </p:nvSpPr>
        <p:spPr>
          <a:xfrm>
            <a:off x="4472877" y="4773565"/>
            <a:ext cx="7040880" cy="1975405"/>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23" name="Rectangle 22"/>
          <p:cNvSpPr/>
          <p:nvPr/>
        </p:nvSpPr>
        <p:spPr>
          <a:xfrm>
            <a:off x="4472877" y="1337022"/>
            <a:ext cx="7040880" cy="1872208"/>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r>
              <a:rPr lang="en-US" sz="2400" b="1" noProof="1" smtClean="0">
                <a:gradFill>
                  <a:gsLst>
                    <a:gs pos="1250">
                      <a:srgbClr val="FFFFFF"/>
                    </a:gs>
                    <a:gs pos="100000">
                      <a:srgbClr val="FFFFFF"/>
                    </a:gs>
                  </a:gsLst>
                  <a:lin ang="5400000" scaled="0"/>
                </a:gradFill>
              </a:rPr>
              <a:t>  </a:t>
            </a:r>
            <a:endParaRPr lang="en-US" sz="2400" noProof="1">
              <a:gradFill>
                <a:gsLst>
                  <a:gs pos="1250">
                    <a:srgbClr val="FFFFFF"/>
                  </a:gs>
                  <a:gs pos="100000">
                    <a:srgbClr val="FFFFFF"/>
                  </a:gs>
                </a:gsLst>
                <a:lin ang="5400000" scaled="0"/>
              </a:gradFill>
            </a:endParaRPr>
          </a:p>
        </p:txBody>
      </p:sp>
      <p:sp>
        <p:nvSpPr>
          <p:cNvPr id="24" name="Rectangle 23"/>
          <p:cNvSpPr/>
          <p:nvPr/>
        </p:nvSpPr>
        <p:spPr>
          <a:xfrm>
            <a:off x="4472877" y="3323190"/>
            <a:ext cx="7040880" cy="1336415"/>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dirty="0">
              <a:solidFill>
                <a:srgbClr val="505050">
                  <a:hueOff val="0"/>
                  <a:satOff val="0"/>
                  <a:lumOff val="0"/>
                  <a:alphaOff val="0"/>
                </a:srgbClr>
              </a:solidFill>
            </a:endParaRPr>
          </a:p>
        </p:txBody>
      </p:sp>
      <p:sp>
        <p:nvSpPr>
          <p:cNvPr id="25" name="Text Placeholder 4"/>
          <p:cNvSpPr txBox="1">
            <a:spLocks/>
          </p:cNvSpPr>
          <p:nvPr/>
        </p:nvSpPr>
        <p:spPr>
          <a:xfrm>
            <a:off x="4472878" y="3323191"/>
            <a:ext cx="7040880" cy="1326200"/>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Would not be nice, sometimes, to be able to debug this C# code inside Visual </a:t>
            </a:r>
            <a:r>
              <a:rPr lang="en-US" sz="2400" dirty="0" smtClean="0"/>
              <a:t>Studio?</a:t>
            </a:r>
          </a:p>
          <a:p>
            <a:pPr marL="342900" indent="-342900">
              <a:buFont typeface="Arial" panose="020B0604020202020204" pitchFamily="34" charset="0"/>
              <a:buChar char="•"/>
            </a:pPr>
            <a:r>
              <a:rPr lang="en-US" sz="2000" noProof="1" smtClean="0">
                <a:gradFill>
                  <a:gsLst>
                    <a:gs pos="1250">
                      <a:srgbClr val="FFFFFF"/>
                    </a:gs>
                    <a:gs pos="100000">
                      <a:srgbClr val="FFFFFF"/>
                    </a:gs>
                  </a:gsLst>
                  <a:lin ang="5400000" scaled="0"/>
                </a:gradFill>
                <a:latin typeface="Segoe UI"/>
              </a:rPr>
              <a:t>A </a:t>
            </a:r>
            <a:r>
              <a:rPr lang="en-US" sz="2000" noProof="1">
                <a:gradFill>
                  <a:gsLst>
                    <a:gs pos="1250">
                      <a:srgbClr val="FFFFFF"/>
                    </a:gs>
                    <a:gs pos="100000">
                      <a:srgbClr val="FFFFFF"/>
                    </a:gs>
                  </a:gsLst>
                  <a:lin ang="5400000" scaled="0"/>
                </a:gradFill>
                <a:latin typeface="Segoe UI"/>
              </a:rPr>
              <a:t>tool familiar to all developers</a:t>
            </a:r>
          </a:p>
        </p:txBody>
      </p:sp>
      <p:sp>
        <p:nvSpPr>
          <p:cNvPr id="26" name="Text Placeholder 4"/>
          <p:cNvSpPr txBox="1">
            <a:spLocks/>
          </p:cNvSpPr>
          <p:nvPr/>
        </p:nvSpPr>
        <p:spPr>
          <a:xfrm>
            <a:off x="4472877" y="4773565"/>
            <a:ext cx="7040880" cy="1975405"/>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a:gradFill>
                  <a:gsLst>
                    <a:gs pos="1250">
                      <a:srgbClr val="FFFFFF"/>
                    </a:gs>
                    <a:gs pos="100000">
                      <a:srgbClr val="FFFFFF"/>
                    </a:gs>
                  </a:gsLst>
                  <a:lin ang="5400000" scaled="0"/>
                </a:gradFill>
                <a:latin typeface="Segoe UI"/>
              </a:rPr>
              <a:t>Maps (.btm.cs), Schemas (.xsd.cs), Pipelines (.btp.cs) </a:t>
            </a:r>
            <a:r>
              <a:rPr lang="en-US" sz="2000" noProof="1" smtClean="0">
                <a:gradFill>
                  <a:gsLst>
                    <a:gs pos="1250">
                      <a:srgbClr val="FFFFFF"/>
                    </a:gs>
                    <a:gs pos="100000">
                      <a:srgbClr val="FFFFFF"/>
                    </a:gs>
                  </a:gsLst>
                  <a:lin ang="5400000" scaled="0"/>
                </a:gradFill>
                <a:latin typeface="Segoe UI"/>
              </a:rPr>
              <a:t>generate “.cs” </a:t>
            </a:r>
            <a:r>
              <a:rPr lang="en-US" sz="2000" noProof="1">
                <a:gradFill>
                  <a:gsLst>
                    <a:gs pos="1250">
                      <a:srgbClr val="FFFFFF"/>
                    </a:gs>
                    <a:gs pos="100000">
                      <a:srgbClr val="FFFFFF"/>
                    </a:gs>
                  </a:gsLst>
                  <a:lin ang="5400000" scaled="0"/>
                </a:gradFill>
                <a:latin typeface="Segoe UI"/>
              </a:rPr>
              <a:t>files in the source </a:t>
            </a:r>
            <a:r>
              <a:rPr lang="en-US" sz="2000" noProof="1" smtClean="0">
                <a:gradFill>
                  <a:gsLst>
                    <a:gs pos="1250">
                      <a:srgbClr val="FFFFFF"/>
                    </a:gs>
                    <a:gs pos="100000">
                      <a:srgbClr val="FFFFFF"/>
                    </a:gs>
                  </a:gsLst>
                  <a:lin ang="5400000" scaled="0"/>
                </a:gradFill>
                <a:latin typeface="Segoe UI"/>
              </a:rPr>
              <a:t>folder</a:t>
            </a:r>
          </a:p>
          <a:p>
            <a:endParaRPr lang="en-US" sz="800" noProof="1">
              <a:gradFill>
                <a:gsLst>
                  <a:gs pos="1250">
                    <a:srgbClr val="FFFFFF"/>
                  </a:gs>
                  <a:gs pos="100000">
                    <a:srgbClr val="FFFFFF"/>
                  </a:gs>
                </a:gsLst>
                <a:lin ang="5400000" scaled="0"/>
              </a:gradFill>
              <a:latin typeface="Segoe UI"/>
            </a:endParaRPr>
          </a:p>
          <a:p>
            <a:r>
              <a:rPr lang="en-US" sz="2000" noProof="1">
                <a:gradFill>
                  <a:gsLst>
                    <a:gs pos="1250">
                      <a:srgbClr val="FFFFFF"/>
                    </a:gs>
                    <a:gs pos="100000">
                      <a:srgbClr val="FFFFFF"/>
                    </a:gs>
                  </a:gsLst>
                  <a:lin ang="5400000" scaled="0"/>
                </a:gradFill>
                <a:latin typeface="Segoe UI"/>
              </a:rPr>
              <a:t>However Orchestration “.cs” files are placed in the </a:t>
            </a:r>
            <a:endParaRPr lang="en-US" sz="2000" noProof="1" smtClean="0">
              <a:gradFill>
                <a:gsLst>
                  <a:gs pos="1250">
                    <a:srgbClr val="FFFFFF"/>
                  </a:gs>
                  <a:gs pos="100000">
                    <a:srgbClr val="FFFFFF"/>
                  </a:gs>
                </a:gsLst>
                <a:lin ang="5400000" scaled="0"/>
              </a:gradFill>
              <a:latin typeface="Segoe UI"/>
            </a:endParaRPr>
          </a:p>
          <a:p>
            <a:pPr marL="342900" indent="-342900">
              <a:buFont typeface="Arial" panose="020B0604020202020204" pitchFamily="34" charset="0"/>
              <a:buChar char="•"/>
            </a:pPr>
            <a:r>
              <a:rPr lang="en-US" sz="2000" noProof="1" smtClean="0">
                <a:gradFill>
                  <a:gsLst>
                    <a:gs pos="1250">
                      <a:srgbClr val="FFFFFF"/>
                    </a:gs>
                    <a:gs pos="100000">
                      <a:srgbClr val="FFFFFF"/>
                    </a:gs>
                  </a:gsLst>
                  <a:lin ang="5400000" scaled="0"/>
                </a:gradFill>
                <a:latin typeface="Segoe UI"/>
              </a:rPr>
              <a:t>obj\Debug\BizTalk\XLang folder</a:t>
            </a:r>
          </a:p>
          <a:p>
            <a:r>
              <a:rPr lang="en-US" sz="2000" noProof="1">
                <a:gradFill>
                  <a:gsLst>
                    <a:gs pos="1250">
                      <a:srgbClr val="FFFFFF"/>
                    </a:gs>
                    <a:gs pos="100000">
                      <a:srgbClr val="FFFFFF"/>
                    </a:gs>
                  </a:gsLst>
                  <a:lin ang="5400000" scaled="0"/>
                </a:gradFill>
                <a:latin typeface="Segoe UI"/>
              </a:rPr>
              <a:t>renamed </a:t>
            </a:r>
            <a:r>
              <a:rPr lang="en-US" sz="2000" noProof="1" smtClean="0">
                <a:gradFill>
                  <a:gsLst>
                    <a:gs pos="1250">
                      <a:srgbClr val="FFFFFF"/>
                    </a:gs>
                    <a:gs pos="100000">
                      <a:srgbClr val="FFFFFF"/>
                    </a:gs>
                  </a:gsLst>
                  <a:lin ang="5400000" scaled="0"/>
                </a:gradFill>
                <a:latin typeface="Segoe UI"/>
              </a:rPr>
              <a:t>as File0.cs</a:t>
            </a:r>
            <a:r>
              <a:rPr lang="en-US" sz="2000" noProof="1">
                <a:gradFill>
                  <a:gsLst>
                    <a:gs pos="1250">
                      <a:srgbClr val="FFFFFF"/>
                    </a:gs>
                    <a:gs pos="100000">
                      <a:srgbClr val="FFFFFF"/>
                    </a:gs>
                  </a:gsLst>
                  <a:lin ang="5400000" scaled="0"/>
                </a:gradFill>
                <a:latin typeface="Segoe UI"/>
              </a:rPr>
              <a:t>, File1.cs etc</a:t>
            </a:r>
          </a:p>
        </p:txBody>
      </p:sp>
      <p:sp>
        <p:nvSpPr>
          <p:cNvPr id="27" name="Freeform 26"/>
          <p:cNvSpPr/>
          <p:nvPr/>
        </p:nvSpPr>
        <p:spPr>
          <a:xfrm>
            <a:off x="1068439" y="1337022"/>
            <a:ext cx="3267754" cy="1872208"/>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a:gradFill>
                  <a:gsLst>
                    <a:gs pos="0">
                      <a:srgbClr val="FFFFFF"/>
                    </a:gs>
                    <a:gs pos="100000">
                      <a:srgbClr val="FFFFFF"/>
                    </a:gs>
                  </a:gsLst>
                  <a:lin ang="5400000" scaled="0"/>
                </a:gradFill>
              </a:rPr>
              <a:t>Have you ever inherited </a:t>
            </a:r>
            <a:r>
              <a:rPr lang="en-US" sz="2600" dirty="0">
                <a:gradFill>
                  <a:gsLst>
                    <a:gs pos="0">
                      <a:srgbClr val="FFFFFF"/>
                    </a:gs>
                    <a:gs pos="100000">
                      <a:srgbClr val="FFFFFF"/>
                    </a:gs>
                  </a:gsLst>
                  <a:lin ang="5400000" scaled="0"/>
                </a:gradFill>
              </a:rPr>
              <a:t>orchestrations full of C# code inside expression shapes</a:t>
            </a:r>
            <a:r>
              <a:rPr lang="en-US" sz="2600" dirty="0" smtClean="0">
                <a:gradFill>
                  <a:gsLst>
                    <a:gs pos="0">
                      <a:srgbClr val="FFFFFF"/>
                    </a:gs>
                    <a:gs pos="100000">
                      <a:srgbClr val="FFFFFF"/>
                    </a:gs>
                  </a:gsLst>
                  <a:lin ang="5400000" scaled="0"/>
                </a:gradFill>
              </a:rPr>
              <a:t>?</a:t>
            </a:r>
            <a:endParaRPr lang="en-US" sz="2600" dirty="0">
              <a:gradFill>
                <a:gsLst>
                  <a:gs pos="0">
                    <a:srgbClr val="FFFFFF"/>
                  </a:gs>
                  <a:gs pos="100000">
                    <a:srgbClr val="FFFFFF"/>
                  </a:gs>
                </a:gsLst>
                <a:lin ang="5400000" scaled="0"/>
              </a:gradFill>
            </a:endParaRPr>
          </a:p>
        </p:txBody>
      </p:sp>
      <p:sp>
        <p:nvSpPr>
          <p:cNvPr id="31" name="Text Placeholder 4"/>
          <p:cNvSpPr txBox="1">
            <a:spLocks/>
          </p:cNvSpPr>
          <p:nvPr/>
        </p:nvSpPr>
        <p:spPr>
          <a:xfrm>
            <a:off x="4472878" y="1326809"/>
            <a:ext cx="7040880" cy="1882421"/>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Something is failing and you really don't know why</a:t>
            </a:r>
            <a:r>
              <a:rPr lang="en-US" sz="2400" dirty="0" smtClean="0"/>
              <a:t>!</a:t>
            </a:r>
          </a:p>
          <a:p>
            <a:endParaRPr lang="en-US" sz="900" dirty="0"/>
          </a:p>
          <a:p>
            <a:r>
              <a:rPr lang="en-US" sz="2400" noProof="1"/>
              <a:t>And before you redo it... you need to understand what is happening</a:t>
            </a:r>
          </a:p>
        </p:txBody>
      </p:sp>
      <p:pic>
        <p:nvPicPr>
          <p:cNvPr id="3" name="Picture 2"/>
          <p:cNvPicPr>
            <a:picLocks noChangeAspect="1"/>
          </p:cNvPicPr>
          <p:nvPr/>
        </p:nvPicPr>
        <p:blipFill>
          <a:blip r:embed="rId3"/>
          <a:stretch>
            <a:fillRect/>
          </a:stretch>
        </p:blipFill>
        <p:spPr>
          <a:xfrm>
            <a:off x="1068439" y="3323190"/>
            <a:ext cx="3267754" cy="3425780"/>
          </a:xfrm>
          <a:prstGeom prst="rect">
            <a:avLst/>
          </a:prstGeom>
        </p:spPr>
      </p:pic>
    </p:spTree>
    <p:extLst>
      <p:ext uri="{BB962C8B-B14F-4D97-AF65-F5344CB8AC3E}">
        <p14:creationId xmlns:p14="http://schemas.microsoft.com/office/powerpoint/2010/main" val="4097154842"/>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7443" b="7443"/>
          <a:stretch/>
        </p:blipFill>
        <p:spPr>
          <a:xfrm>
            <a:off x="0" y="-31130"/>
            <a:ext cx="12436475" cy="7056784"/>
          </a:xfrm>
          <a:prstGeom prst="rect">
            <a:avLst/>
          </a:prstGeom>
        </p:spPr>
      </p:pic>
      <p:sp>
        <p:nvSpPr>
          <p:cNvPr id="4" name="Title 3"/>
          <p:cNvSpPr>
            <a:spLocks noGrp="1"/>
          </p:cNvSpPr>
          <p:nvPr>
            <p:ph type="title"/>
          </p:nvPr>
        </p:nvSpPr>
        <p:spPr/>
        <p:txBody>
          <a:bodyPr/>
          <a:lstStyle/>
          <a:p>
            <a:r>
              <a:rPr lang="en-US" sz="6600" dirty="0"/>
              <a:t>Director's cut… </a:t>
            </a:r>
          </a:p>
        </p:txBody>
      </p:sp>
    </p:spTree>
    <p:extLst>
      <p:ext uri="{BB962C8B-B14F-4D97-AF65-F5344CB8AC3E}">
        <p14:creationId xmlns:p14="http://schemas.microsoft.com/office/powerpoint/2010/main" val="1602387884"/>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02149" y="4519276"/>
            <a:ext cx="10100664" cy="2433530"/>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24841" y="4519276"/>
            <a:ext cx="9986793" cy="730085"/>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5"/>
              </a:buBlip>
            </a:pPr>
            <a:endParaRPr lang="en-US" sz="2400" dirty="0">
              <a:gradFill>
                <a:gsLst>
                  <a:gs pos="0">
                    <a:srgbClr val="FFFFFF"/>
                  </a:gs>
                  <a:gs pos="100000">
                    <a:srgbClr val="FFFFFF"/>
                  </a:gs>
                </a:gsLst>
                <a:lin ang="5400000" scaled="0"/>
              </a:gradFill>
            </a:endParaRPr>
          </a:p>
        </p:txBody>
      </p:sp>
      <p:grpSp>
        <p:nvGrpSpPr>
          <p:cNvPr id="4" name="Group 3"/>
          <p:cNvGrpSpPr/>
          <p:nvPr/>
        </p:nvGrpSpPr>
        <p:grpSpPr>
          <a:xfrm>
            <a:off x="3985989" y="1841079"/>
            <a:ext cx="7221966" cy="2684240"/>
            <a:chOff x="476254" y="2417159"/>
            <a:chExt cx="11204704"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5"/>
                </a:buBlip>
              </a:pPr>
              <a:endParaRPr lang="en-US" sz="2400" dirty="0">
                <a:gradFill>
                  <a:gsLst>
                    <a:gs pos="0">
                      <a:srgbClr val="FFFFFF"/>
                    </a:gs>
                    <a:gs pos="100000">
                      <a:srgbClr val="FFFFFF"/>
                    </a:gs>
                  </a:gsLst>
                  <a:lin ang="5400000" scaled="0"/>
                </a:gradFill>
              </a:endParaRPr>
            </a:p>
          </p:txBody>
        </p:sp>
        <p:sp>
          <p:nvSpPr>
            <p:cNvPr id="6" name="Rectangle 5"/>
            <p:cNvSpPr/>
            <p:nvPr/>
          </p:nvSpPr>
          <p:spPr>
            <a:xfrm>
              <a:off x="476254" y="3205405"/>
              <a:ext cx="11013087" cy="101073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lvl="1" indent="-403225" defTabSz="914400">
                <a:lnSpc>
                  <a:spcPct val="90000"/>
                </a:lnSpc>
                <a:spcBef>
                  <a:spcPct val="20000"/>
                </a:spcBef>
                <a:buSzPct val="105000"/>
                <a:buFontTx/>
                <a:buBlip>
                  <a:blip r:embed="rId6"/>
                </a:buBlip>
              </a:pPr>
              <a:r>
                <a:rPr lang="en-US" sz="2000" dirty="0" smtClean="0">
                  <a:solidFill>
                    <a:srgbClr val="FFFFFF">
                      <a:alpha val="99000"/>
                    </a:srgbClr>
                  </a:solidFill>
                </a:rPr>
                <a:t>sandro.pereira@devscope.net</a:t>
              </a:r>
            </a:p>
            <a:p>
              <a:pPr marL="860425" lvl="1" indent="-403225" defTabSz="914400">
                <a:lnSpc>
                  <a:spcPct val="90000"/>
                </a:lnSpc>
                <a:spcBef>
                  <a:spcPct val="20000"/>
                </a:spcBef>
                <a:buSzPct val="105000"/>
                <a:buFontTx/>
                <a:buBlip>
                  <a:blip r:embed="rId6"/>
                </a:buBlip>
              </a:pPr>
              <a:r>
                <a:rPr lang="en-US" sz="2000" noProof="1" smtClean="0">
                  <a:solidFill>
                    <a:srgbClr val="FFFFFF">
                      <a:alpha val="99000"/>
                    </a:srgbClr>
                  </a:solidFill>
                </a:rPr>
                <a:t>linkedin.com/in/sandropereira</a:t>
              </a:r>
            </a:p>
            <a:p>
              <a:pPr marL="860425" lvl="1" indent="-403225" defTabSz="914400">
                <a:lnSpc>
                  <a:spcPct val="90000"/>
                </a:lnSpc>
                <a:spcBef>
                  <a:spcPct val="20000"/>
                </a:spcBef>
                <a:buSzPct val="105000"/>
                <a:buFontTx/>
                <a:buBlip>
                  <a:blip r:embed="rId6"/>
                </a:buBlip>
              </a:pPr>
              <a:r>
                <a:rPr lang="en-US" sz="2000" dirty="0" smtClean="0">
                  <a:solidFill>
                    <a:srgbClr val="FFFFFF">
                      <a:alpha val="99000"/>
                    </a:srgbClr>
                  </a:solidFill>
                </a:rPr>
                <a:t>@</a:t>
              </a:r>
              <a:r>
                <a:rPr lang="en-US" sz="2000" dirty="0">
                  <a:solidFill>
                    <a:srgbClr val="FFFFFF">
                      <a:alpha val="99000"/>
                    </a:srgbClr>
                  </a:solidFill>
                </a:rPr>
                <a:t>sandro_asp </a:t>
              </a:r>
              <a:endParaRPr lang="en-US" sz="2000" dirty="0" smtClean="0">
                <a:solidFill>
                  <a:srgbClr val="FFFFFF">
                    <a:alpha val="99000"/>
                  </a:srgbClr>
                </a:solidFill>
              </a:endParaRPr>
            </a:p>
            <a:p>
              <a:pPr marL="860425" lvl="1" indent="-403225" defTabSz="914400">
                <a:lnSpc>
                  <a:spcPct val="90000"/>
                </a:lnSpc>
                <a:spcBef>
                  <a:spcPct val="20000"/>
                </a:spcBef>
                <a:buSzPct val="105000"/>
                <a:buFontTx/>
                <a:buBlip>
                  <a:blip r:embed="rId6"/>
                </a:buBlip>
              </a:pPr>
              <a:r>
                <a:rPr lang="en-US" sz="2000" dirty="0" smtClean="0">
                  <a:solidFill>
                    <a:srgbClr val="FFFFFF">
                      <a:alpha val="99000"/>
                    </a:srgbClr>
                  </a:solidFill>
                </a:rPr>
                <a:t>sandroaspbiztalkblog.wordpress.com</a:t>
              </a:r>
              <a:endParaRPr lang="en-US" sz="2000" dirty="0">
                <a:solidFill>
                  <a:srgbClr val="FFFFFF">
                    <a:alpha val="99000"/>
                  </a:srgbClr>
                </a:solidFill>
              </a:endParaRPr>
            </a:p>
          </p:txBody>
        </p:sp>
      </p:grpSp>
      <p:sp>
        <p:nvSpPr>
          <p:cNvPr id="7" name="Title 1"/>
          <p:cNvSpPr>
            <a:spLocks noGrp="1"/>
          </p:cNvSpPr>
          <p:nvPr/>
        </p:nvSpPr>
        <p:spPr>
          <a:xfrm>
            <a:off x="441184" y="367584"/>
            <a:ext cx="11393677"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8000" dirty="0">
                <a:solidFill>
                  <a:schemeClr val="tx1"/>
                </a:solidFill>
                <a:latin typeface="Segoe UI Light" pitchFamily="34" charset="0"/>
              </a:rPr>
              <a:t>Good morning…. </a:t>
            </a:r>
            <a:endParaRPr sz="3600" dirty="0">
              <a:gradFill flip="none" rotWithShape="1">
                <a:gsLst>
                  <a:gs pos="0">
                    <a:srgbClr val="FFFFFF"/>
                  </a:gs>
                  <a:gs pos="86000">
                    <a:srgbClr val="FFFFFF"/>
                  </a:gs>
                </a:gsLst>
                <a:lin ang="5400000" scaled="0"/>
                <a:tileRect/>
              </a:gradFill>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1162" y="1841078"/>
            <a:ext cx="2785204" cy="2684241"/>
          </a:xfrm>
          <a:prstGeom prst="rect">
            <a:avLst/>
          </a:prstGeom>
        </p:spPr>
      </p:pic>
      <p:sp>
        <p:nvSpPr>
          <p:cNvPr id="12" name="Text Placeholder 30"/>
          <p:cNvSpPr txBox="1">
            <a:spLocks/>
          </p:cNvSpPr>
          <p:nvPr/>
        </p:nvSpPr>
        <p:spPr>
          <a:xfrm>
            <a:off x="8666509" y="4577382"/>
            <a:ext cx="2961635" cy="8382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sz="2000" b="1" dirty="0" smtClean="0">
                <a:gradFill>
                  <a:gsLst>
                    <a:gs pos="1250">
                      <a:srgbClr val="FFFFFF"/>
                    </a:gs>
                    <a:gs pos="100000">
                      <a:srgbClr val="FFFFFF"/>
                    </a:gs>
                  </a:gsLst>
                  <a:lin ang="5400000" scaled="0"/>
                </a:gradFill>
              </a:rPr>
              <a:t>+</a:t>
            </a:r>
            <a:r>
              <a:rPr lang="pt-PT" sz="2000" b="1" dirty="0">
                <a:gradFill>
                  <a:gsLst>
                    <a:gs pos="1250">
                      <a:srgbClr val="FFFFFF"/>
                    </a:gs>
                    <a:gs pos="100000">
                      <a:srgbClr val="FFFFFF"/>
                    </a:gs>
                  </a:gsLst>
                  <a:lin ang="5400000" scaled="0"/>
                </a:gradFill>
              </a:rPr>
              <a:t>351 223 751 350</a:t>
            </a:r>
          </a:p>
          <a:p>
            <a:r>
              <a:rPr lang="pt-PT" sz="2000" b="1" dirty="0">
                <a:gradFill>
                  <a:gsLst>
                    <a:gs pos="1250">
                      <a:srgbClr val="FFFFFF"/>
                    </a:gs>
                    <a:gs pos="100000">
                      <a:srgbClr val="FFFFFF"/>
                    </a:gs>
                  </a:gsLst>
                  <a:lin ang="5400000" scaled="0"/>
                </a:gradFill>
              </a:rPr>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3614" y="4402429"/>
            <a:ext cx="2308359" cy="969823"/>
          </a:xfrm>
          <a:prstGeom prst="rect">
            <a:avLst/>
          </a:prstGeom>
        </p:spPr>
      </p:pic>
      <p:sp>
        <p:nvSpPr>
          <p:cNvPr id="16" name="Text Placeholder 2"/>
          <p:cNvSpPr txBox="1">
            <a:spLocks/>
          </p:cNvSpPr>
          <p:nvPr/>
        </p:nvSpPr>
        <p:spPr>
          <a:xfrm>
            <a:off x="4274021" y="1841501"/>
            <a:ext cx="6948414" cy="141870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smtClean="0"/>
              <a:t>Sandro Pereira</a:t>
            </a:r>
          </a:p>
          <a:p>
            <a:pPr marL="0" indent="0">
              <a:buNone/>
            </a:pPr>
            <a:r>
              <a:rPr lang="en-US" sz="2000" dirty="0" smtClean="0"/>
              <a:t>Senior Software Developer | Microsoft Integration MVP</a:t>
            </a:r>
          </a:p>
          <a:p>
            <a:endParaRPr lang="pt-PT" dirty="0"/>
          </a:p>
        </p:txBody>
      </p:sp>
    </p:spTree>
    <p:extLst>
      <p:ext uri="{BB962C8B-B14F-4D97-AF65-F5344CB8AC3E}">
        <p14:creationId xmlns:p14="http://schemas.microsoft.com/office/powerpoint/2010/main" val="12833185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068439" y="2842288"/>
            <a:ext cx="10445318" cy="1550804"/>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#13 </a:t>
            </a:r>
            <a:r>
              <a:rPr lang="en-US" sz="4000" dirty="0"/>
              <a:t>– Be </a:t>
            </a:r>
            <a:r>
              <a:rPr lang="en-US" sz="4000" dirty="0" smtClean="0"/>
              <a:t>confident</a:t>
            </a:r>
            <a:endParaRPr lang="en-US" sz="4000" dirty="0">
              <a:solidFill>
                <a:schemeClr val="tx1"/>
              </a:solidFill>
            </a:endParaRPr>
          </a:p>
        </p:txBody>
      </p:sp>
      <p:sp>
        <p:nvSpPr>
          <p:cNvPr id="52" name="Rectangle 51"/>
          <p:cNvSpPr/>
          <p:nvPr/>
        </p:nvSpPr>
        <p:spPr>
          <a:xfrm>
            <a:off x="4472877" y="1337022"/>
            <a:ext cx="7040880" cy="137160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r>
              <a:rPr lang="en-US" sz="2400" b="1" noProof="1" smtClean="0">
                <a:gradFill>
                  <a:gsLst>
                    <a:gs pos="1250">
                      <a:srgbClr val="FFFFFF"/>
                    </a:gs>
                    <a:gs pos="100000">
                      <a:srgbClr val="FFFFFF"/>
                    </a:gs>
                  </a:gsLst>
                  <a:lin ang="5400000" scaled="0"/>
                </a:gradFill>
              </a:rPr>
              <a:t>  </a:t>
            </a:r>
            <a:endParaRPr lang="en-US" sz="2400" noProof="1">
              <a:gradFill>
                <a:gsLst>
                  <a:gs pos="1250">
                    <a:srgbClr val="FFFFFF"/>
                  </a:gs>
                  <a:gs pos="100000">
                    <a:srgbClr val="FFFFFF"/>
                  </a:gs>
                </a:gsLst>
                <a:lin ang="5400000" scaled="0"/>
              </a:gradFill>
            </a:endParaRPr>
          </a:p>
        </p:txBody>
      </p:sp>
      <p:sp>
        <p:nvSpPr>
          <p:cNvPr id="56" name="Text Placeholder 4"/>
          <p:cNvSpPr txBox="1">
            <a:spLocks/>
          </p:cNvSpPr>
          <p:nvPr/>
        </p:nvSpPr>
        <p:spPr>
          <a:xfrm>
            <a:off x="1068439" y="2831770"/>
            <a:ext cx="10445318" cy="1561322"/>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Standing </a:t>
            </a:r>
            <a:r>
              <a:rPr lang="en-US" sz="2000" dirty="0"/>
              <a:t>in a posture of confidence, even when we don’t feel confident — can affect testosterone and cortisol levels in the brain, and might even have an impact on our chances for success</a:t>
            </a:r>
            <a:r>
              <a:rPr lang="en-US" sz="2000" dirty="0" smtClean="0"/>
              <a:t>.</a:t>
            </a:r>
          </a:p>
        </p:txBody>
      </p:sp>
      <p:sp>
        <p:nvSpPr>
          <p:cNvPr id="58" name="Freeform 57"/>
          <p:cNvSpPr/>
          <p:nvPr/>
        </p:nvSpPr>
        <p:spPr>
          <a:xfrm>
            <a:off x="1068439" y="1337022"/>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endParaRPr lang="en-US" sz="2000" dirty="0">
              <a:gradFill>
                <a:gsLst>
                  <a:gs pos="0">
                    <a:srgbClr val="FFFFFF"/>
                  </a:gs>
                  <a:gs pos="100000">
                    <a:srgbClr val="FFFFFF"/>
                  </a:gs>
                </a:gsLst>
                <a:lin ang="5400000" scaled="0"/>
              </a:gradFill>
            </a:endParaRPr>
          </a:p>
        </p:txBody>
      </p:sp>
      <p:sp>
        <p:nvSpPr>
          <p:cNvPr id="21" name="TextBox 20"/>
          <p:cNvSpPr txBox="1"/>
          <p:nvPr/>
        </p:nvSpPr>
        <p:spPr>
          <a:xfrm>
            <a:off x="6866309" y="3984997"/>
            <a:ext cx="4896544" cy="420115"/>
          </a:xfrm>
          <a:prstGeom prst="rect">
            <a:avLst/>
          </a:prstGeom>
          <a:noFill/>
        </p:spPr>
        <p:txBody>
          <a:bodyPr wrap="square" lIns="182880" tIns="146304" rIns="182880" bIns="146304" rtlCol="0">
            <a:spAutoFit/>
          </a:bodyPr>
          <a:lstStyle/>
          <a:p>
            <a:pPr>
              <a:lnSpc>
                <a:spcPct val="90000"/>
              </a:lnSpc>
            </a:pPr>
            <a:r>
              <a:rPr lang="pt-PT" sz="900" b="1" dirty="0">
                <a:gradFill>
                  <a:gsLst>
                    <a:gs pos="2917">
                      <a:srgbClr val="FFFFFF"/>
                    </a:gs>
                    <a:gs pos="30000">
                      <a:srgbClr val="FFFFFF"/>
                    </a:gs>
                  </a:gsLst>
                  <a:lin ang="5400000" scaled="0"/>
                </a:gradFill>
              </a:rPr>
              <a:t>http://www.ted.com/talks/amy_cuddy_your_body_language_shapes_who_you_are</a:t>
            </a:r>
            <a:endParaRPr lang="pt-PT" sz="900" b="1" dirty="0" smtClean="0">
              <a:gradFill>
                <a:gsLst>
                  <a:gs pos="2917">
                    <a:srgbClr val="FFFFFF"/>
                  </a:gs>
                  <a:gs pos="30000">
                    <a:srgbClr val="FFFFFF"/>
                  </a:gs>
                </a:gsLst>
                <a:lin ang="5400000" scaled="0"/>
              </a:gradFill>
            </a:endParaRPr>
          </a:p>
        </p:txBody>
      </p:sp>
      <p:sp>
        <p:nvSpPr>
          <p:cNvPr id="14" name="Text Placeholder 4"/>
          <p:cNvSpPr txBox="1">
            <a:spLocks/>
          </p:cNvSpPr>
          <p:nvPr/>
        </p:nvSpPr>
        <p:spPr>
          <a:xfrm>
            <a:off x="4472877" y="1335997"/>
            <a:ext cx="6954423" cy="1359103"/>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noProof="1">
                <a:gradFill>
                  <a:gsLst>
                    <a:gs pos="1250">
                      <a:srgbClr val="FFFFFF"/>
                    </a:gs>
                    <a:gs pos="100000">
                      <a:srgbClr val="FFFFFF"/>
                    </a:gs>
                  </a:gsLst>
                  <a:lin ang="5400000" scaled="0"/>
                </a:gradFill>
                <a:latin typeface="Segoe UI"/>
              </a:rPr>
              <a:t>Your </a:t>
            </a:r>
            <a:r>
              <a:rPr lang="en-US" b="1" noProof="1" smtClean="0">
                <a:gradFill>
                  <a:gsLst>
                    <a:gs pos="1250">
                      <a:srgbClr val="FFFFFF"/>
                    </a:gs>
                    <a:gs pos="100000">
                      <a:srgbClr val="FFFFFF"/>
                    </a:gs>
                  </a:gsLst>
                  <a:lin ang="5400000" scaled="0"/>
                </a:gradFill>
                <a:latin typeface="Segoe UI"/>
              </a:rPr>
              <a:t>body </a:t>
            </a:r>
            <a:r>
              <a:rPr lang="en-US" b="1" noProof="1">
                <a:gradFill>
                  <a:gsLst>
                    <a:gs pos="1250">
                      <a:srgbClr val="FFFFFF"/>
                    </a:gs>
                    <a:gs pos="100000">
                      <a:srgbClr val="FFFFFF"/>
                    </a:gs>
                  </a:gsLst>
                  <a:lin ang="5400000" scaled="0"/>
                </a:gradFill>
                <a:latin typeface="Segoe UI"/>
              </a:rPr>
              <a:t>language affects how others see us, but it may also change how we see ourselves</a:t>
            </a:r>
            <a:endParaRPr lang="en-US" b="1" noProof="1" smtClean="0">
              <a:gradFill>
                <a:gsLst>
                  <a:gs pos="1250">
                    <a:srgbClr val="FFFFFF"/>
                  </a:gs>
                  <a:gs pos="100000">
                    <a:srgbClr val="FFFFFF"/>
                  </a:gs>
                </a:gsLst>
                <a:lin ang="5400000" scaled="0"/>
              </a:gradFill>
              <a:latin typeface="Segoe UI"/>
            </a:endParaRPr>
          </a:p>
        </p:txBody>
      </p:sp>
      <p:pic>
        <p:nvPicPr>
          <p:cNvPr id="2" name="Picture 1">
            <a:hlinkClick r:id="rId3"/>
          </p:cNvPr>
          <p:cNvPicPr>
            <a:picLocks noChangeAspect="1"/>
          </p:cNvPicPr>
          <p:nvPr/>
        </p:nvPicPr>
        <p:blipFill rotWithShape="1">
          <a:blip r:embed="rId4"/>
          <a:srcRect r="12116"/>
          <a:stretch/>
        </p:blipFill>
        <p:spPr>
          <a:xfrm>
            <a:off x="1068439" y="1328949"/>
            <a:ext cx="3277590" cy="1379672"/>
          </a:xfrm>
          <a:prstGeom prst="rect">
            <a:avLst/>
          </a:prstGeom>
        </p:spPr>
      </p:pic>
      <p:pic>
        <p:nvPicPr>
          <p:cNvPr id="2050" name="Picture 2" descr="https://cdn2.vox-cdn.com/thumbor/V7BIFOqz5-FD3Zb6uzff0xv-CqY=/195x0:3705x2340/755x504/cdn0.vox-cdn.com/uploads/chorus_image/image/46299462/shutterstock_232657051.0.0.jpg"/>
          <p:cNvPicPr>
            <a:picLocks noChangeAspect="1" noChangeArrowheads="1"/>
          </p:cNvPicPr>
          <p:nvPr/>
        </p:nvPicPr>
        <p:blipFill rotWithShape="1">
          <a:blip r:embed="rId5">
            <a:extLst>
              <a:ext uri="{28A0092B-C50C-407E-A947-70E740481C1C}">
                <a14:useLocalDpi xmlns:a14="http://schemas.microsoft.com/office/drawing/2010/main" val="0"/>
              </a:ext>
            </a:extLst>
          </a:blip>
          <a:srcRect l="11415" t="19339" r="5760" b="13162"/>
          <a:stretch/>
        </p:blipFill>
        <p:spPr bwMode="auto">
          <a:xfrm>
            <a:off x="1071798" y="4548836"/>
            <a:ext cx="3922304" cy="21338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5180848" y="4548836"/>
            <a:ext cx="3274231" cy="2133818"/>
          </a:xfrm>
          <a:prstGeom prst="rect">
            <a:avLst/>
          </a:prstGeom>
        </p:spPr>
      </p:pic>
      <p:pic>
        <p:nvPicPr>
          <p:cNvPr id="5" name="Picture 4"/>
          <p:cNvPicPr>
            <a:picLocks noChangeAspect="1"/>
          </p:cNvPicPr>
          <p:nvPr/>
        </p:nvPicPr>
        <p:blipFill>
          <a:blip r:embed="rId7"/>
          <a:stretch>
            <a:fillRect/>
          </a:stretch>
        </p:blipFill>
        <p:spPr>
          <a:xfrm>
            <a:off x="8641826" y="4548836"/>
            <a:ext cx="2871931" cy="2133818"/>
          </a:xfrm>
          <a:prstGeom prst="rect">
            <a:avLst/>
          </a:prstGeom>
        </p:spPr>
      </p:pic>
    </p:spTree>
    <p:extLst>
      <p:ext uri="{BB962C8B-B14F-4D97-AF65-F5344CB8AC3E}">
        <p14:creationId xmlns:p14="http://schemas.microsoft.com/office/powerpoint/2010/main" val="175265704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472877" y="4526758"/>
            <a:ext cx="7040880" cy="2138856"/>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#14 </a:t>
            </a:r>
            <a:r>
              <a:rPr lang="en-US" sz="4000" dirty="0"/>
              <a:t>– Database </a:t>
            </a:r>
            <a:r>
              <a:rPr lang="en-US" sz="4000" dirty="0" smtClean="0"/>
              <a:t>Lookup</a:t>
            </a:r>
            <a:endParaRPr lang="en-US" sz="4000" dirty="0">
              <a:solidFill>
                <a:schemeClr val="tx1"/>
              </a:solidFill>
            </a:endParaRPr>
          </a:p>
        </p:txBody>
      </p:sp>
      <p:sp>
        <p:nvSpPr>
          <p:cNvPr id="52" name="Rectangle 51"/>
          <p:cNvSpPr/>
          <p:nvPr/>
        </p:nvSpPr>
        <p:spPr>
          <a:xfrm>
            <a:off x="4472877" y="1337022"/>
            <a:ext cx="7040880" cy="137160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r>
              <a:rPr lang="en-US" sz="2400" b="1" noProof="1" smtClean="0">
                <a:gradFill>
                  <a:gsLst>
                    <a:gs pos="1250">
                      <a:srgbClr val="FFFFFF"/>
                    </a:gs>
                    <a:gs pos="100000">
                      <a:srgbClr val="FFFFFF"/>
                    </a:gs>
                  </a:gsLst>
                  <a:lin ang="5400000" scaled="0"/>
                </a:gradFill>
              </a:rPr>
              <a:t>  </a:t>
            </a:r>
            <a:endParaRPr lang="en-US" sz="2400" noProof="1">
              <a:gradFill>
                <a:gsLst>
                  <a:gs pos="1250">
                    <a:srgbClr val="FFFFFF"/>
                  </a:gs>
                  <a:gs pos="100000">
                    <a:srgbClr val="FFFFFF"/>
                  </a:gs>
                </a:gsLst>
                <a:lin ang="5400000" scaled="0"/>
              </a:gradFill>
            </a:endParaRPr>
          </a:p>
        </p:txBody>
      </p:sp>
      <p:sp>
        <p:nvSpPr>
          <p:cNvPr id="53" name="Rectangle 52"/>
          <p:cNvSpPr/>
          <p:nvPr/>
        </p:nvSpPr>
        <p:spPr>
          <a:xfrm>
            <a:off x="4472877" y="2827326"/>
            <a:ext cx="7040880" cy="1580728"/>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dirty="0">
              <a:solidFill>
                <a:srgbClr val="505050">
                  <a:hueOff val="0"/>
                  <a:satOff val="0"/>
                  <a:lumOff val="0"/>
                  <a:alphaOff val="0"/>
                </a:srgbClr>
              </a:solidFill>
            </a:endParaRPr>
          </a:p>
        </p:txBody>
      </p:sp>
      <p:sp>
        <p:nvSpPr>
          <p:cNvPr id="55" name="Text Placeholder 4"/>
          <p:cNvSpPr txBox="1">
            <a:spLocks/>
          </p:cNvSpPr>
          <p:nvPr/>
        </p:nvSpPr>
        <p:spPr>
          <a:xfrm>
            <a:off x="4471562" y="2839822"/>
            <a:ext cx="7042196" cy="1568232"/>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noProof="1">
                <a:gradFill>
                  <a:gsLst>
                    <a:gs pos="1250">
                      <a:srgbClr val="FFFFFF"/>
                    </a:gs>
                    <a:gs pos="100000">
                      <a:srgbClr val="FFFFFF"/>
                    </a:gs>
                  </a:gsLst>
                  <a:lin ang="5400000" scaled="0"/>
                </a:gradFill>
                <a:latin typeface="Segoe UI"/>
              </a:rPr>
              <a:t>Create a Universal Data Link (.udl) </a:t>
            </a:r>
            <a:r>
              <a:rPr lang="en-US" sz="2400" noProof="1" smtClean="0">
                <a:gradFill>
                  <a:gsLst>
                    <a:gs pos="1250">
                      <a:srgbClr val="FFFFFF"/>
                    </a:gs>
                    <a:gs pos="100000">
                      <a:srgbClr val="FFFFFF"/>
                    </a:gs>
                  </a:gsLst>
                  <a:lin ang="5400000" scaled="0"/>
                </a:gradFill>
                <a:latin typeface="Segoe UI"/>
              </a:rPr>
              <a:t>File</a:t>
            </a:r>
          </a:p>
          <a:p>
            <a:pPr marL="342900" indent="-342900">
              <a:buFont typeface="Arial" panose="020B0604020202020204" pitchFamily="34" charset="0"/>
              <a:buChar char="•"/>
            </a:pPr>
            <a:r>
              <a:rPr lang="en-US" sz="1800" noProof="1" smtClean="0">
                <a:gradFill>
                  <a:gsLst>
                    <a:gs pos="1250">
                      <a:srgbClr val="FFFFFF"/>
                    </a:gs>
                    <a:gs pos="100000">
                      <a:srgbClr val="FFFFFF"/>
                    </a:gs>
                  </a:gsLst>
                  <a:lin ang="5400000" scaled="0"/>
                </a:gradFill>
                <a:latin typeface="Segoe UI"/>
              </a:rPr>
              <a:t>Select the OLE DB provider, the connection parameters, test the connection and click ok</a:t>
            </a:r>
          </a:p>
          <a:p>
            <a:pPr marL="342900" indent="-342900">
              <a:buFont typeface="Arial" panose="020B0604020202020204" pitchFamily="34" charset="0"/>
              <a:buChar char="•"/>
            </a:pPr>
            <a:r>
              <a:rPr lang="en-US" sz="1800" noProof="1" smtClean="0">
                <a:gradFill>
                  <a:gsLst>
                    <a:gs pos="1250">
                      <a:srgbClr val="FFFFFF"/>
                    </a:gs>
                    <a:gs pos="100000">
                      <a:srgbClr val="FFFFFF"/>
                    </a:gs>
                  </a:gsLst>
                  <a:lin ang="5400000" scaled="0"/>
                </a:gradFill>
                <a:latin typeface="Segoe UI"/>
              </a:rPr>
              <a:t>Open the file in notepad and you will have the connection string</a:t>
            </a:r>
            <a:endParaRPr lang="en-US" sz="1800" noProof="1">
              <a:gradFill>
                <a:gsLst>
                  <a:gs pos="1250">
                    <a:srgbClr val="FFFFFF"/>
                  </a:gs>
                  <a:gs pos="100000">
                    <a:srgbClr val="FFFFFF"/>
                  </a:gs>
                </a:gsLst>
                <a:lin ang="5400000" scaled="0"/>
              </a:gradFill>
              <a:latin typeface="Segoe UI"/>
            </a:endParaRPr>
          </a:p>
        </p:txBody>
      </p:sp>
      <p:sp>
        <p:nvSpPr>
          <p:cNvPr id="56" name="Text Placeholder 4"/>
          <p:cNvSpPr txBox="1">
            <a:spLocks/>
          </p:cNvSpPr>
          <p:nvPr/>
        </p:nvSpPr>
        <p:spPr>
          <a:xfrm>
            <a:off x="4471561" y="4516239"/>
            <a:ext cx="7042195" cy="2149375"/>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a:gradFill>
                  <a:gsLst>
                    <a:gs pos="1250">
                      <a:srgbClr val="FFFFFF"/>
                    </a:gs>
                    <a:gs pos="100000">
                      <a:srgbClr val="FFFFFF"/>
                    </a:gs>
                  </a:gsLst>
                  <a:lin ang="5400000" scaled="0"/>
                </a:gradFill>
                <a:latin typeface="Segoe UI"/>
              </a:rPr>
              <a:t>Hard-coding the SQL connection strings might lead to maintenance overhead and serviceability issues</a:t>
            </a:r>
            <a:r>
              <a:rPr lang="en-US" sz="2000" noProof="1" smtClean="0">
                <a:gradFill>
                  <a:gsLst>
                    <a:gs pos="1250">
                      <a:srgbClr val="FFFFFF"/>
                    </a:gs>
                    <a:gs pos="100000">
                      <a:srgbClr val="FFFFFF"/>
                    </a:gs>
                  </a:gsLst>
                  <a:lin ang="5400000" scaled="0"/>
                </a:gradFill>
                <a:latin typeface="Segoe UI"/>
              </a:rPr>
              <a:t>.</a:t>
            </a:r>
          </a:p>
          <a:p>
            <a:r>
              <a:rPr lang="en-US" sz="700" noProof="1" smtClean="0">
                <a:gradFill>
                  <a:gsLst>
                    <a:gs pos="1250">
                      <a:srgbClr val="FFFFFF"/>
                    </a:gs>
                    <a:gs pos="100000">
                      <a:srgbClr val="FFFFFF"/>
                    </a:gs>
                  </a:gsLst>
                  <a:lin ang="5400000" scaled="0"/>
                </a:gradFill>
                <a:latin typeface="Segoe UI"/>
              </a:rPr>
              <a:t> </a:t>
            </a:r>
          </a:p>
          <a:p>
            <a:r>
              <a:rPr lang="en-US" sz="2000" b="1" noProof="1" smtClean="0">
                <a:gradFill>
                  <a:gsLst>
                    <a:gs pos="1250">
                      <a:srgbClr val="FFFFFF"/>
                    </a:gs>
                    <a:gs pos="100000">
                      <a:srgbClr val="FFFFFF"/>
                    </a:gs>
                  </a:gsLst>
                  <a:lin ang="5400000" scaled="0"/>
                </a:gradFill>
                <a:latin typeface="Segoe UI"/>
              </a:rPr>
              <a:t>You </a:t>
            </a:r>
            <a:r>
              <a:rPr lang="en-US" sz="2000" b="1" noProof="1">
                <a:gradFill>
                  <a:gsLst>
                    <a:gs pos="1250">
                      <a:srgbClr val="FFFFFF"/>
                    </a:gs>
                    <a:gs pos="100000">
                      <a:srgbClr val="FFFFFF"/>
                    </a:gs>
                  </a:gsLst>
                  <a:lin ang="5400000" scaled="0"/>
                </a:gradFill>
                <a:latin typeface="Segoe UI"/>
              </a:rPr>
              <a:t>can and you should </a:t>
            </a:r>
            <a:r>
              <a:rPr lang="en-US" sz="2000" noProof="1">
                <a:gradFill>
                  <a:gsLst>
                    <a:gs pos="1250">
                      <a:srgbClr val="FFFFFF"/>
                    </a:gs>
                    <a:gs pos="100000">
                      <a:srgbClr val="FFFFFF"/>
                    </a:gs>
                  </a:gsLst>
                  <a:lin ang="5400000" scaled="0"/>
                </a:gradFill>
                <a:latin typeface="Segoe UI"/>
              </a:rPr>
              <a:t>store this parameter in a different storage location (SSO, Registry or others) </a:t>
            </a:r>
            <a:endParaRPr lang="en-US" sz="2000" noProof="1" smtClean="0">
              <a:gradFill>
                <a:gsLst>
                  <a:gs pos="1250">
                    <a:srgbClr val="FFFFFF"/>
                  </a:gs>
                  <a:gs pos="100000">
                    <a:srgbClr val="FFFFFF"/>
                  </a:gs>
                </a:gsLst>
                <a:lin ang="5400000" scaled="0"/>
              </a:gradFill>
              <a:latin typeface="Segoe UI"/>
            </a:endParaRPr>
          </a:p>
          <a:p>
            <a:endParaRPr lang="en-US" sz="800" noProof="1">
              <a:gradFill>
                <a:gsLst>
                  <a:gs pos="1250">
                    <a:srgbClr val="FFFFFF"/>
                  </a:gs>
                  <a:gs pos="100000">
                    <a:srgbClr val="FFFFFF"/>
                  </a:gs>
                </a:gsLst>
                <a:lin ang="5400000" scaled="0"/>
              </a:gradFill>
              <a:latin typeface="Segoe UI"/>
            </a:endParaRPr>
          </a:p>
          <a:p>
            <a:r>
              <a:rPr lang="en-US" sz="2000" noProof="1" smtClean="0">
                <a:gradFill>
                  <a:gsLst>
                    <a:gs pos="1250">
                      <a:srgbClr val="FFFFFF"/>
                    </a:gs>
                    <a:gs pos="100000">
                      <a:srgbClr val="FFFFFF"/>
                    </a:gs>
                  </a:gsLst>
                  <a:lin ang="5400000" scaled="0"/>
                </a:gradFill>
                <a:latin typeface="Segoe UI"/>
              </a:rPr>
              <a:t>Get </a:t>
            </a:r>
            <a:r>
              <a:rPr lang="en-US" sz="2000" noProof="1">
                <a:gradFill>
                  <a:gsLst>
                    <a:gs pos="1250">
                      <a:srgbClr val="FFFFFF"/>
                    </a:gs>
                    <a:gs pos="100000">
                      <a:srgbClr val="FFFFFF"/>
                    </a:gs>
                  </a:gsLst>
                  <a:lin ang="5400000" scaled="0"/>
                </a:gradFill>
                <a:latin typeface="Segoe UI"/>
              </a:rPr>
              <a:t>this value using a scripting Functoid or custom functoid which can then be linked to the Database Lookup Functoid</a:t>
            </a:r>
            <a:endParaRPr lang="en-US" sz="2000" b="1" noProof="1" smtClean="0">
              <a:gradFill>
                <a:gsLst>
                  <a:gs pos="1250">
                    <a:srgbClr val="FFFFFF"/>
                  </a:gs>
                  <a:gs pos="100000">
                    <a:srgbClr val="FFFFFF"/>
                  </a:gs>
                </a:gsLst>
                <a:lin ang="5400000" scaled="0"/>
              </a:gradFill>
              <a:latin typeface="Segoe UI"/>
            </a:endParaRPr>
          </a:p>
        </p:txBody>
      </p:sp>
      <p:sp>
        <p:nvSpPr>
          <p:cNvPr id="58" name="Freeform 57"/>
          <p:cNvSpPr/>
          <p:nvPr/>
        </p:nvSpPr>
        <p:spPr>
          <a:xfrm>
            <a:off x="1068439" y="1337022"/>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a:gradFill>
                  <a:gsLst>
                    <a:gs pos="0">
                      <a:srgbClr val="FFFFFF"/>
                    </a:gs>
                    <a:gs pos="100000">
                      <a:srgbClr val="FFFFFF"/>
                    </a:gs>
                  </a:gsLst>
                  <a:lin ang="5400000" scaled="0"/>
                </a:gradFill>
              </a:rPr>
              <a:t>Parameter 2</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000" dirty="0" smtClean="0">
                <a:solidFill>
                  <a:srgbClr val="FFFFFF"/>
                </a:solidFill>
              </a:rPr>
              <a:t>What is the correct value for the</a:t>
            </a:r>
            <a:r>
              <a:rPr lang="pt-PT" sz="2000" dirty="0" smtClean="0"/>
              <a:t> </a:t>
            </a:r>
            <a:r>
              <a:rPr lang="en-US" sz="2000" dirty="0" smtClean="0"/>
              <a:t>connection string?</a:t>
            </a:r>
            <a:endParaRPr lang="en-US" sz="2000" dirty="0">
              <a:gradFill>
                <a:gsLst>
                  <a:gs pos="0">
                    <a:srgbClr val="FFFFFF"/>
                  </a:gs>
                  <a:gs pos="100000">
                    <a:srgbClr val="FFFFFF"/>
                  </a:gs>
                </a:gsLst>
                <a:lin ang="5400000" scaled="0"/>
              </a:gradFill>
            </a:endParaRPr>
          </a:p>
        </p:txBody>
      </p:sp>
      <p:sp>
        <p:nvSpPr>
          <p:cNvPr id="76" name="Freeform 75"/>
          <p:cNvSpPr/>
          <p:nvPr/>
        </p:nvSpPr>
        <p:spPr>
          <a:xfrm>
            <a:off x="1068439" y="4526758"/>
            <a:ext cx="3267754" cy="2138856"/>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Important</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considerations</a:t>
            </a:r>
            <a:endParaRPr lang="en-US" sz="2600" dirty="0">
              <a:gradFill>
                <a:gsLst>
                  <a:gs pos="0">
                    <a:srgbClr val="FFFFFF"/>
                  </a:gs>
                  <a:gs pos="100000">
                    <a:srgbClr val="FFFFFF"/>
                  </a:gs>
                </a:gsLst>
                <a:lin ang="5400000" scaled="0"/>
              </a:gradFill>
            </a:endParaRPr>
          </a:p>
        </p:txBody>
      </p:sp>
      <p:sp>
        <p:nvSpPr>
          <p:cNvPr id="91" name="Freeform 90"/>
          <p:cNvSpPr/>
          <p:nvPr/>
        </p:nvSpPr>
        <p:spPr>
          <a:xfrm>
            <a:off x="1068439" y="2827325"/>
            <a:ext cx="3267754" cy="1580729"/>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Easiest </a:t>
            </a:r>
            <a:r>
              <a:rPr lang="en-US" sz="2600" b="1" dirty="0">
                <a:gradFill>
                  <a:gsLst>
                    <a:gs pos="0">
                      <a:srgbClr val="FFFFFF"/>
                    </a:gs>
                    <a:gs pos="100000">
                      <a:srgbClr val="FFFFFF"/>
                    </a:gs>
                  </a:gsLst>
                  <a:lin ang="5400000" scaled="0"/>
                </a:gradFill>
              </a:rPr>
              <a:t>way</a:t>
            </a:r>
            <a:r>
              <a:rPr lang="en-US" sz="2600" dirty="0" smtClean="0">
                <a:gradFill>
                  <a:gsLst>
                    <a:gs pos="0">
                      <a:srgbClr val="FFFFFF"/>
                    </a:gs>
                    <a:gs pos="100000">
                      <a:srgbClr val="FFFFFF"/>
                    </a:gs>
                  </a:gsLst>
                  <a:lin ang="5400000" scaled="0"/>
                </a:gradFill>
              </a:rP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is to….</a:t>
            </a:r>
            <a:endParaRPr lang="en-US" sz="2600" dirty="0">
              <a:gradFill>
                <a:gsLst>
                  <a:gs pos="0">
                    <a:srgbClr val="FFFFFF"/>
                  </a:gs>
                  <a:gs pos="100000">
                    <a:srgbClr val="FFFFFF"/>
                  </a:gs>
                </a:gsLst>
                <a:lin ang="5400000" scaled="0"/>
              </a:gradFill>
            </a:endParaRPr>
          </a:p>
        </p:txBody>
      </p:sp>
      <p:sp>
        <p:nvSpPr>
          <p:cNvPr id="21" name="TextBox 20"/>
          <p:cNvSpPr txBox="1"/>
          <p:nvPr/>
        </p:nvSpPr>
        <p:spPr>
          <a:xfrm>
            <a:off x="974018" y="6305574"/>
            <a:ext cx="3362175" cy="420115"/>
          </a:xfrm>
          <a:prstGeom prst="rect">
            <a:avLst/>
          </a:prstGeom>
          <a:noFill/>
        </p:spPr>
        <p:txBody>
          <a:bodyPr wrap="square" lIns="182880" tIns="146304" rIns="182880" bIns="146304" rtlCol="0">
            <a:spAutoFit/>
          </a:bodyPr>
          <a:lstStyle/>
          <a:p>
            <a:pPr>
              <a:lnSpc>
                <a:spcPct val="90000"/>
              </a:lnSpc>
            </a:pPr>
            <a:r>
              <a:rPr lang="pt-PT" sz="900" b="1" dirty="0">
                <a:gradFill>
                  <a:gsLst>
                    <a:gs pos="2917">
                      <a:srgbClr val="FFFFFF"/>
                    </a:gs>
                    <a:gs pos="30000">
                      <a:srgbClr val="FFFFFF"/>
                    </a:gs>
                  </a:gsLst>
                  <a:lin ang="5400000" scaled="0"/>
                </a:gradFill>
              </a:rPr>
              <a:t>http://www.biztalk360.com/biztalk-mapping-patterns/</a:t>
            </a:r>
            <a:endParaRPr lang="pt-PT" sz="900" b="1" dirty="0" smtClean="0">
              <a:gradFill>
                <a:gsLst>
                  <a:gs pos="2917">
                    <a:srgbClr val="FFFFFF"/>
                  </a:gs>
                  <a:gs pos="30000">
                    <a:srgbClr val="FFFFFF"/>
                  </a:gs>
                </a:gsLst>
                <a:lin ang="5400000" scaled="0"/>
              </a:gradFill>
            </a:endParaRPr>
          </a:p>
        </p:txBody>
      </p:sp>
      <p:pic>
        <p:nvPicPr>
          <p:cNvPr id="4" name="Picture 3"/>
          <p:cNvPicPr>
            <a:picLocks noChangeAspect="1"/>
          </p:cNvPicPr>
          <p:nvPr/>
        </p:nvPicPr>
        <p:blipFill rotWithShape="1">
          <a:blip r:embed="rId3"/>
          <a:srcRect l="11049" t="10471" b="11887"/>
          <a:stretch/>
        </p:blipFill>
        <p:spPr>
          <a:xfrm>
            <a:off x="4471561" y="1334808"/>
            <a:ext cx="7042195" cy="1368153"/>
          </a:xfrm>
          <a:prstGeom prst="rect">
            <a:avLst/>
          </a:prstGeom>
        </p:spPr>
      </p:pic>
      <p:sp>
        <p:nvSpPr>
          <p:cNvPr id="15" name="TextBox 14"/>
          <p:cNvSpPr txBox="1"/>
          <p:nvPr/>
        </p:nvSpPr>
        <p:spPr>
          <a:xfrm>
            <a:off x="950131" y="3971474"/>
            <a:ext cx="3362175" cy="544765"/>
          </a:xfrm>
          <a:prstGeom prst="rect">
            <a:avLst/>
          </a:prstGeom>
          <a:noFill/>
        </p:spPr>
        <p:txBody>
          <a:bodyPr wrap="square" lIns="182880" tIns="146304" rIns="182880" bIns="146304" rtlCol="0">
            <a:spAutoFit/>
          </a:bodyPr>
          <a:lstStyle/>
          <a:p>
            <a:pPr>
              <a:lnSpc>
                <a:spcPct val="90000"/>
              </a:lnSpc>
            </a:pPr>
            <a:r>
              <a:rPr lang="pt-PT" sz="900" b="1" dirty="0">
                <a:gradFill>
                  <a:gsLst>
                    <a:gs pos="2917">
                      <a:srgbClr val="FFFFFF"/>
                    </a:gs>
                    <a:gs pos="30000">
                      <a:srgbClr val="FFFFFF"/>
                    </a:gs>
                  </a:gsLst>
                  <a:lin ang="5400000" scaled="0"/>
                </a:gradFill>
              </a:rPr>
              <a:t>https://msdn.microsoft.com/en-us/library/e38h511e%28v=vs.71%29.aspx</a:t>
            </a:r>
            <a:endParaRPr lang="pt-PT" sz="900" b="1" dirty="0" smtClean="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4944222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1+#ppt_w/2"/>
                                          </p:val>
                                        </p:tav>
                                        <p:tav tm="100000">
                                          <p:val>
                                            <p:strVal val="#ppt_x"/>
                                          </p:val>
                                        </p:tav>
                                      </p:tavLst>
                                    </p:anim>
                                    <p:anim calcmode="lin" valueType="num">
                                      <p:cBhvr additive="base">
                                        <p:cTn id="12" dur="500" fill="hold"/>
                                        <p:tgtEl>
                                          <p:spTgt spid="5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fill="hold"/>
                                        <p:tgtEl>
                                          <p:spTgt spid="91"/>
                                        </p:tgtEl>
                                        <p:attrNameLst>
                                          <p:attrName>ppt_x</p:attrName>
                                        </p:attrNameLst>
                                      </p:cBhvr>
                                      <p:tavLst>
                                        <p:tav tm="0">
                                          <p:val>
                                            <p:strVal val="1+#ppt_w/2"/>
                                          </p:val>
                                        </p:tav>
                                        <p:tav tm="100000">
                                          <p:val>
                                            <p:strVal val="#ppt_x"/>
                                          </p:val>
                                        </p:tav>
                                      </p:tavLst>
                                    </p:anim>
                                    <p:anim calcmode="lin" valueType="num">
                                      <p:cBhvr additive="base">
                                        <p:cTn id="16" dur="500" fill="hold"/>
                                        <p:tgtEl>
                                          <p:spTgt spid="9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1+#ppt_w/2"/>
                                          </p:val>
                                        </p:tav>
                                        <p:tav tm="100000">
                                          <p:val>
                                            <p:strVal val="#ppt_x"/>
                                          </p:val>
                                        </p:tav>
                                      </p:tavLst>
                                    </p:anim>
                                    <p:anim calcmode="lin" valueType="num">
                                      <p:cBhvr additive="base">
                                        <p:cTn id="24" dur="500" fill="hold"/>
                                        <p:tgtEl>
                                          <p:spTgt spid="5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1+#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1+#ppt_w/2"/>
                                          </p:val>
                                        </p:tav>
                                        <p:tav tm="100000">
                                          <p:val>
                                            <p:strVal val="#ppt_x"/>
                                          </p:val>
                                        </p:tav>
                                      </p:tavLst>
                                    </p:anim>
                                    <p:anim calcmode="lin" valueType="num">
                                      <p:cBhvr additive="base">
                                        <p:cTn id="32" dur="500" fill="hold"/>
                                        <p:tgtEl>
                                          <p:spTgt spid="7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1+#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3" grpId="0" animBg="1"/>
      <p:bldP spid="55" grpId="0"/>
      <p:bldP spid="56" grpId="0"/>
      <p:bldP spid="76" grpId="0" animBg="1"/>
      <p:bldP spid="91" grpId="0" animBg="1"/>
      <p:bldP spid="21"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472877" y="2832795"/>
            <a:ext cx="7040880" cy="3832819"/>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#15 </a:t>
            </a:r>
            <a:r>
              <a:rPr lang="en-US" sz="4000" dirty="0"/>
              <a:t>– </a:t>
            </a:r>
            <a:r>
              <a:rPr lang="en-US" sz="4000" dirty="0" smtClean="0"/>
              <a:t>Use PowerShell to monitor your environment</a:t>
            </a:r>
            <a:endParaRPr lang="en-US" sz="4000" dirty="0">
              <a:solidFill>
                <a:schemeClr val="tx1"/>
              </a:solidFill>
            </a:endParaRPr>
          </a:p>
        </p:txBody>
      </p:sp>
      <p:sp>
        <p:nvSpPr>
          <p:cNvPr id="52" name="Rectangle 51"/>
          <p:cNvSpPr/>
          <p:nvPr/>
        </p:nvSpPr>
        <p:spPr>
          <a:xfrm>
            <a:off x="1068439" y="1337022"/>
            <a:ext cx="10445318" cy="1371600"/>
          </a:xfrm>
          <a:prstGeom prst="rect">
            <a:avLst/>
          </a:prstGeom>
          <a:solidFill>
            <a:schemeClr val="accent3"/>
          </a:solidFill>
        </p:spPr>
        <p:txBody>
          <a:bodyPr lIns="139824" tIns="0" rIns="186434" bIns="0" anchor="ctr"/>
          <a:lstStyle/>
          <a:p>
            <a:pPr defTabSz="914363">
              <a:lnSpc>
                <a:spcPct val="90000"/>
              </a:lnSpc>
              <a:spcBef>
                <a:spcPct val="20000"/>
              </a:spcBef>
              <a:buSzPct val="90000"/>
              <a:buFont typeface="Wingdings" pitchFamily="2" charset="2"/>
              <a:buNone/>
            </a:pPr>
            <a:r>
              <a:rPr lang="en-US" sz="2000" noProof="1">
                <a:gradFill>
                  <a:gsLst>
                    <a:gs pos="1250">
                      <a:srgbClr val="FFFFFF"/>
                    </a:gs>
                    <a:gs pos="100000">
                      <a:srgbClr val="FFFFFF"/>
                    </a:gs>
                  </a:gsLst>
                  <a:lin ang="5400000" scaled="0"/>
                </a:gradFill>
                <a:latin typeface="Segoe UI"/>
              </a:rPr>
              <a:t>One of the principal needs for BizTalk Administrators is the ability to monitor the health of BizTalk environments on a regular basis and react promptly to solve any possible issues that may appear in order to keep your BizTalk Server applications accessible to your users/organization.</a:t>
            </a:r>
          </a:p>
        </p:txBody>
      </p:sp>
      <p:sp>
        <p:nvSpPr>
          <p:cNvPr id="56" name="Text Placeholder 4"/>
          <p:cNvSpPr txBox="1">
            <a:spLocks/>
          </p:cNvSpPr>
          <p:nvPr/>
        </p:nvSpPr>
        <p:spPr>
          <a:xfrm>
            <a:off x="4472877" y="2832795"/>
            <a:ext cx="7040880" cy="3832819"/>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a:gradFill>
                  <a:gsLst>
                    <a:gs pos="1250">
                      <a:srgbClr val="FFFFFF"/>
                    </a:gs>
                    <a:gs pos="100000">
                      <a:srgbClr val="FFFFFF"/>
                    </a:gs>
                  </a:gsLst>
                  <a:lin ang="5400000" scaled="0"/>
                </a:gradFill>
                <a:latin typeface="Segoe UI"/>
                <a:hlinkClick r:id="rId3"/>
              </a:rPr>
              <a:t>Monitor your BizTalk environment using PowerShell – Suspended instance monitoring</a:t>
            </a:r>
            <a:r>
              <a:rPr lang="en-US" sz="2000" noProof="1">
                <a:gradFill>
                  <a:gsLst>
                    <a:gs pos="1250">
                      <a:srgbClr val="FFFFFF"/>
                    </a:gs>
                    <a:gs pos="100000">
                      <a:srgbClr val="FFFFFF"/>
                    </a:gs>
                  </a:gsLst>
                  <a:lin ang="5400000" scaled="0"/>
                </a:gradFill>
                <a:latin typeface="Segoe UI"/>
              </a:rPr>
              <a:t> </a:t>
            </a:r>
            <a:endParaRPr lang="en-US" sz="2000" noProof="1" smtClean="0">
              <a:gradFill>
                <a:gsLst>
                  <a:gs pos="1250">
                    <a:srgbClr val="FFFFFF"/>
                  </a:gs>
                  <a:gs pos="100000">
                    <a:srgbClr val="FFFFFF"/>
                  </a:gs>
                </a:gsLst>
                <a:lin ang="5400000" scaled="0"/>
              </a:gradFill>
              <a:latin typeface="Segoe UI"/>
            </a:endParaRPr>
          </a:p>
          <a:p>
            <a:endParaRPr lang="en-US" sz="800" noProof="1">
              <a:gradFill>
                <a:gsLst>
                  <a:gs pos="1250">
                    <a:srgbClr val="FFFFFF"/>
                  </a:gs>
                  <a:gs pos="100000">
                    <a:srgbClr val="FFFFFF"/>
                  </a:gs>
                </a:gsLst>
                <a:lin ang="5400000" scaled="0"/>
              </a:gradFill>
              <a:latin typeface="Segoe UI"/>
            </a:endParaRPr>
          </a:p>
          <a:p>
            <a:r>
              <a:rPr lang="en-US" sz="2000" noProof="1">
                <a:gradFill>
                  <a:gsLst>
                    <a:gs pos="1250">
                      <a:srgbClr val="FFFFFF"/>
                    </a:gs>
                    <a:gs pos="100000">
                      <a:srgbClr val="FFFFFF"/>
                    </a:gs>
                  </a:gsLst>
                  <a:lin ang="5400000" scaled="0"/>
                </a:gradFill>
                <a:latin typeface="Segoe UI"/>
                <a:hlinkClick r:id="rId4"/>
              </a:rPr>
              <a:t>Monitor your BizTalk environment using PowerShell – Monitoring Windows Updates and Pending </a:t>
            </a:r>
            <a:r>
              <a:rPr lang="en-US" sz="2000" noProof="1" smtClean="0">
                <a:gradFill>
                  <a:gsLst>
                    <a:gs pos="1250">
                      <a:srgbClr val="FFFFFF"/>
                    </a:gs>
                    <a:gs pos="100000">
                      <a:srgbClr val="FFFFFF"/>
                    </a:gs>
                  </a:gsLst>
                  <a:lin ang="5400000" scaled="0"/>
                </a:gradFill>
                <a:latin typeface="Segoe UI"/>
                <a:hlinkClick r:id="rId4"/>
              </a:rPr>
              <a:t>Restarts</a:t>
            </a:r>
            <a:endParaRPr lang="en-US" sz="2000" noProof="1" smtClean="0">
              <a:gradFill>
                <a:gsLst>
                  <a:gs pos="1250">
                    <a:srgbClr val="FFFFFF"/>
                  </a:gs>
                  <a:gs pos="100000">
                    <a:srgbClr val="FFFFFF"/>
                  </a:gs>
                </a:gsLst>
                <a:lin ang="5400000" scaled="0"/>
              </a:gradFill>
              <a:latin typeface="Segoe UI"/>
            </a:endParaRPr>
          </a:p>
          <a:p>
            <a:endParaRPr lang="en-US" sz="800" noProof="1">
              <a:gradFill>
                <a:gsLst>
                  <a:gs pos="1250">
                    <a:srgbClr val="FFFFFF"/>
                  </a:gs>
                  <a:gs pos="100000">
                    <a:srgbClr val="FFFFFF"/>
                  </a:gs>
                </a:gsLst>
                <a:lin ang="5400000" scaled="0"/>
              </a:gradFill>
              <a:latin typeface="Segoe UI"/>
            </a:endParaRPr>
          </a:p>
          <a:p>
            <a:r>
              <a:rPr lang="en-US" sz="2000" noProof="1">
                <a:gradFill>
                  <a:gsLst>
                    <a:gs pos="1250">
                      <a:srgbClr val="FFFFFF"/>
                    </a:gs>
                    <a:gs pos="100000">
                      <a:srgbClr val="FFFFFF"/>
                    </a:gs>
                  </a:gsLst>
                  <a:lin ang="5400000" scaled="0"/>
                </a:gradFill>
                <a:latin typeface="Segoe UI"/>
                <a:hlinkClick r:id="rId5"/>
              </a:rPr>
              <a:t>Monitor your BizTalk environment using PowerShell – Disk Space </a:t>
            </a:r>
            <a:r>
              <a:rPr lang="en-US" sz="2000" noProof="1" smtClean="0">
                <a:gradFill>
                  <a:gsLst>
                    <a:gs pos="1250">
                      <a:srgbClr val="FFFFFF"/>
                    </a:gs>
                    <a:gs pos="100000">
                      <a:srgbClr val="FFFFFF"/>
                    </a:gs>
                  </a:gsLst>
                  <a:lin ang="5400000" scaled="0"/>
                </a:gradFill>
                <a:latin typeface="Segoe UI"/>
                <a:hlinkClick r:id="rId5"/>
              </a:rPr>
              <a:t>Monitoring</a:t>
            </a:r>
            <a:endParaRPr lang="en-US" sz="2000" noProof="1" smtClean="0">
              <a:gradFill>
                <a:gsLst>
                  <a:gs pos="1250">
                    <a:srgbClr val="FFFFFF"/>
                  </a:gs>
                  <a:gs pos="100000">
                    <a:srgbClr val="FFFFFF"/>
                  </a:gs>
                </a:gsLst>
                <a:lin ang="5400000" scaled="0"/>
              </a:gradFill>
              <a:latin typeface="Segoe UI"/>
            </a:endParaRPr>
          </a:p>
          <a:p>
            <a:endParaRPr lang="en-US" sz="800" noProof="1">
              <a:gradFill>
                <a:gsLst>
                  <a:gs pos="1250">
                    <a:srgbClr val="FFFFFF"/>
                  </a:gs>
                  <a:gs pos="100000">
                    <a:srgbClr val="FFFFFF"/>
                  </a:gs>
                </a:gsLst>
                <a:lin ang="5400000" scaled="0"/>
              </a:gradFill>
              <a:latin typeface="Segoe UI"/>
            </a:endParaRPr>
          </a:p>
          <a:p>
            <a:r>
              <a:rPr lang="en-US" sz="2000" noProof="1">
                <a:gradFill>
                  <a:gsLst>
                    <a:gs pos="1250">
                      <a:srgbClr val="FFFFFF"/>
                    </a:gs>
                    <a:gs pos="100000">
                      <a:srgbClr val="FFFFFF"/>
                    </a:gs>
                  </a:gsLst>
                  <a:lin ang="5400000" scaled="0"/>
                </a:gradFill>
                <a:latin typeface="Segoe UI"/>
                <a:hlinkClick r:id="rId6"/>
              </a:rPr>
              <a:t>Monitor your BizTalk environment using PowerShell – SQL Agent Jobs </a:t>
            </a:r>
            <a:r>
              <a:rPr lang="en-US" sz="2000" noProof="1" smtClean="0">
                <a:gradFill>
                  <a:gsLst>
                    <a:gs pos="1250">
                      <a:srgbClr val="FFFFFF"/>
                    </a:gs>
                    <a:gs pos="100000">
                      <a:srgbClr val="FFFFFF"/>
                    </a:gs>
                  </a:gsLst>
                  <a:lin ang="5400000" scaled="0"/>
                </a:gradFill>
                <a:latin typeface="Segoe UI"/>
                <a:hlinkClick r:id="rId6"/>
              </a:rPr>
              <a:t>Monitoring</a:t>
            </a:r>
            <a:endParaRPr lang="en-US" sz="2000" noProof="1" smtClean="0">
              <a:gradFill>
                <a:gsLst>
                  <a:gs pos="1250">
                    <a:srgbClr val="FFFFFF"/>
                  </a:gs>
                  <a:gs pos="100000">
                    <a:srgbClr val="FFFFFF"/>
                  </a:gs>
                </a:gsLst>
                <a:lin ang="5400000" scaled="0"/>
              </a:gradFill>
              <a:latin typeface="Segoe UI"/>
            </a:endParaRPr>
          </a:p>
          <a:p>
            <a:endParaRPr lang="en-US" sz="800" noProof="1">
              <a:gradFill>
                <a:gsLst>
                  <a:gs pos="1250">
                    <a:srgbClr val="FFFFFF"/>
                  </a:gs>
                  <a:gs pos="100000">
                    <a:srgbClr val="FFFFFF"/>
                  </a:gs>
                </a:gsLst>
                <a:lin ang="5400000" scaled="0"/>
              </a:gradFill>
              <a:latin typeface="Segoe UI"/>
            </a:endParaRPr>
          </a:p>
          <a:p>
            <a:r>
              <a:rPr lang="en-US" sz="2000" noProof="1">
                <a:gradFill>
                  <a:gsLst>
                    <a:gs pos="1250">
                      <a:srgbClr val="FFFFFF"/>
                    </a:gs>
                    <a:gs pos="100000">
                      <a:srgbClr val="FFFFFF"/>
                    </a:gs>
                  </a:gsLst>
                  <a:lin ang="5400000" scaled="0"/>
                </a:gradFill>
                <a:latin typeface="Segoe UI"/>
                <a:hlinkClick r:id="rId7"/>
              </a:rPr>
              <a:t>Monitor your BizTalk environment using PowerShell – SQL Agent Jobs </a:t>
            </a:r>
            <a:r>
              <a:rPr lang="en-US" sz="2000" noProof="1" smtClean="0">
                <a:gradFill>
                  <a:gsLst>
                    <a:gs pos="1250">
                      <a:srgbClr val="FFFFFF"/>
                    </a:gs>
                    <a:gs pos="100000">
                      <a:srgbClr val="FFFFFF"/>
                    </a:gs>
                  </a:gsLst>
                  <a:lin ang="5400000" scaled="0"/>
                </a:gradFill>
                <a:latin typeface="Segoe UI"/>
                <a:hlinkClick r:id="rId7"/>
              </a:rPr>
              <a:t>Monitoring (Part 2</a:t>
            </a:r>
            <a:r>
              <a:rPr lang="en-US" sz="2000" noProof="1" smtClean="0">
                <a:gradFill>
                  <a:gsLst>
                    <a:gs pos="1250">
                      <a:srgbClr val="FFFFFF"/>
                    </a:gs>
                    <a:gs pos="100000">
                      <a:srgbClr val="FFFFFF"/>
                    </a:gs>
                  </a:gsLst>
                  <a:lin ang="5400000" scaled="0"/>
                </a:gradFill>
                <a:latin typeface="Segoe UI"/>
              </a:rPr>
              <a:t>)</a:t>
            </a:r>
          </a:p>
        </p:txBody>
      </p:sp>
      <p:sp>
        <p:nvSpPr>
          <p:cNvPr id="76" name="Freeform 75"/>
          <p:cNvSpPr/>
          <p:nvPr/>
        </p:nvSpPr>
        <p:spPr>
          <a:xfrm>
            <a:off x="1068439" y="2832795"/>
            <a:ext cx="3267754" cy="3832819"/>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DevOps</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PowerShell Samples to monitor BizTalk environments </a:t>
            </a:r>
            <a:endParaRPr lang="en-US" sz="2600" dirty="0">
              <a:gradFill>
                <a:gsLst>
                  <a:gs pos="0">
                    <a:srgbClr val="FFFFFF"/>
                  </a:gs>
                  <a:gs pos="100000">
                    <a:srgbClr val="FFFFFF"/>
                  </a:gs>
                </a:gsLst>
                <a:lin ang="5400000" scaled="0"/>
              </a:gradFill>
            </a:endParaRPr>
          </a:p>
        </p:txBody>
      </p:sp>
      <p:sp>
        <p:nvSpPr>
          <p:cNvPr id="8" name="TextBox 7"/>
          <p:cNvSpPr txBox="1"/>
          <p:nvPr/>
        </p:nvSpPr>
        <p:spPr>
          <a:xfrm>
            <a:off x="1021228" y="6068751"/>
            <a:ext cx="3362175" cy="710964"/>
          </a:xfrm>
          <a:prstGeom prst="rect">
            <a:avLst/>
          </a:prstGeom>
          <a:noFill/>
        </p:spPr>
        <p:txBody>
          <a:bodyPr wrap="square" lIns="182880" tIns="146304" rIns="182880" bIns="146304" rtlCol="0">
            <a:spAutoFit/>
          </a:bodyPr>
          <a:lstStyle/>
          <a:p>
            <a:r>
              <a:rPr lang="en-US" sz="900" dirty="0">
                <a:latin typeface="Calibri" panose="020F0502020204030204" pitchFamily="34" charset="0"/>
              </a:rPr>
              <a:t>http://social.technet.microsoft.com/wiki/contents/articles/31154.biztalk-devops-monitor-your-biztalk-environment-using-powershell.aspx</a:t>
            </a:r>
            <a:endParaRPr lang="pt-PT" sz="900" dirty="0"/>
          </a:p>
        </p:txBody>
      </p:sp>
    </p:spTree>
    <p:extLst>
      <p:ext uri="{BB962C8B-B14F-4D97-AF65-F5344CB8AC3E}">
        <p14:creationId xmlns:p14="http://schemas.microsoft.com/office/powerpoint/2010/main" val="376261482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472877" y="4317630"/>
            <a:ext cx="7040880" cy="2347984"/>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#16 </a:t>
            </a:r>
            <a:r>
              <a:rPr lang="en-US" sz="4000" dirty="0"/>
              <a:t>– </a:t>
            </a:r>
            <a:r>
              <a:rPr lang="en-US" sz="4000" dirty="0" smtClean="0"/>
              <a:t>Full Backup will only happen 1 time per day</a:t>
            </a:r>
            <a:endParaRPr lang="en-US" sz="4000" dirty="0">
              <a:solidFill>
                <a:schemeClr val="tx1"/>
              </a:solidFill>
            </a:endParaRPr>
          </a:p>
        </p:txBody>
      </p:sp>
      <p:sp>
        <p:nvSpPr>
          <p:cNvPr id="52" name="Rectangle 51"/>
          <p:cNvSpPr/>
          <p:nvPr/>
        </p:nvSpPr>
        <p:spPr>
          <a:xfrm>
            <a:off x="4472877" y="1337022"/>
            <a:ext cx="7040880" cy="137160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r>
              <a:rPr lang="en-US" sz="2400" b="1" noProof="1" smtClean="0">
                <a:gradFill>
                  <a:gsLst>
                    <a:gs pos="1250">
                      <a:srgbClr val="FFFFFF"/>
                    </a:gs>
                    <a:gs pos="100000">
                      <a:srgbClr val="FFFFFF"/>
                    </a:gs>
                  </a:gsLst>
                  <a:lin ang="5400000" scaled="0"/>
                </a:gradFill>
              </a:rPr>
              <a:t>  </a:t>
            </a:r>
            <a:endParaRPr lang="en-US" sz="2400" noProof="1">
              <a:gradFill>
                <a:gsLst>
                  <a:gs pos="1250">
                    <a:srgbClr val="FFFFFF"/>
                  </a:gs>
                  <a:gs pos="100000">
                    <a:srgbClr val="FFFFFF"/>
                  </a:gs>
                </a:gsLst>
                <a:lin ang="5400000" scaled="0"/>
              </a:gradFill>
            </a:endParaRPr>
          </a:p>
        </p:txBody>
      </p:sp>
      <p:sp>
        <p:nvSpPr>
          <p:cNvPr id="53" name="Rectangle 52"/>
          <p:cNvSpPr/>
          <p:nvPr/>
        </p:nvSpPr>
        <p:spPr>
          <a:xfrm>
            <a:off x="4472877" y="2827326"/>
            <a:ext cx="7040880" cy="1371600"/>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dirty="0">
              <a:solidFill>
                <a:srgbClr val="505050">
                  <a:hueOff val="0"/>
                  <a:satOff val="0"/>
                  <a:lumOff val="0"/>
                  <a:alphaOff val="0"/>
                </a:srgbClr>
              </a:solidFill>
            </a:endParaRPr>
          </a:p>
        </p:txBody>
      </p:sp>
      <p:sp>
        <p:nvSpPr>
          <p:cNvPr id="55" name="Text Placeholder 4"/>
          <p:cNvSpPr txBox="1">
            <a:spLocks/>
          </p:cNvSpPr>
          <p:nvPr/>
        </p:nvSpPr>
        <p:spPr>
          <a:xfrm>
            <a:off x="4472878" y="2839822"/>
            <a:ext cx="7040880" cy="1359103"/>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noProof="1" smtClean="0">
                <a:gradFill>
                  <a:gsLst>
                    <a:gs pos="1250">
                      <a:srgbClr val="FFFFFF"/>
                    </a:gs>
                    <a:gs pos="100000">
                      <a:srgbClr val="FFFFFF"/>
                    </a:gs>
                  </a:gsLst>
                  <a:lin ang="5400000" scaled="0"/>
                </a:gradFill>
                <a:latin typeface="Segoe UI"/>
              </a:rPr>
              <a:t>We need to </a:t>
            </a:r>
            <a:r>
              <a:rPr lang="en-US" sz="2400" noProof="1">
                <a:gradFill>
                  <a:gsLst>
                    <a:gs pos="1250">
                      <a:srgbClr val="FFFFFF"/>
                    </a:gs>
                    <a:gs pos="100000">
                      <a:srgbClr val="FFFFFF"/>
                    </a:gs>
                  </a:gsLst>
                  <a:lin ang="5400000" scaled="0"/>
                </a:gradFill>
                <a:latin typeface="Segoe UI"/>
              </a:rPr>
              <a:t>use the </a:t>
            </a:r>
            <a:r>
              <a:rPr lang="en-US" sz="2400" noProof="1" smtClean="0">
                <a:gradFill>
                  <a:gsLst>
                    <a:gs pos="1250">
                      <a:srgbClr val="FFFFFF"/>
                    </a:gs>
                    <a:gs pos="100000">
                      <a:srgbClr val="FFFFFF"/>
                    </a:gs>
                  </a:gsLst>
                  <a:lin ang="5400000" scaled="0"/>
                </a:gradFill>
                <a:latin typeface="Segoe UI"/>
              </a:rPr>
              <a:t>“sp_ForceFullBackup</a:t>
            </a:r>
            <a:r>
              <a:rPr lang="en-US" sz="2400" noProof="1">
                <a:gradFill>
                  <a:gsLst>
                    <a:gs pos="1250">
                      <a:srgbClr val="FFFFFF"/>
                    </a:gs>
                    <a:gs pos="100000">
                      <a:srgbClr val="FFFFFF"/>
                    </a:gs>
                  </a:gsLst>
                  <a:lin ang="5400000" scaled="0"/>
                </a:gradFill>
                <a:latin typeface="Segoe UI"/>
              </a:rPr>
              <a:t>” stored procedure available in </a:t>
            </a:r>
            <a:r>
              <a:rPr lang="en-US" sz="2400" noProof="1" smtClean="0">
                <a:gradFill>
                  <a:gsLst>
                    <a:gs pos="1250">
                      <a:srgbClr val="FFFFFF"/>
                    </a:gs>
                    <a:gs pos="100000">
                      <a:srgbClr val="FFFFFF"/>
                    </a:gs>
                  </a:gsLst>
                  <a:lin ang="5400000" scaled="0"/>
                </a:gradFill>
                <a:latin typeface="Segoe UI"/>
              </a:rPr>
              <a:t>BizTalkMgmtDb DB.</a:t>
            </a:r>
          </a:p>
          <a:p>
            <a:pPr marL="342900" indent="-342900">
              <a:buFont typeface="Arial" panose="020B0604020202020204" pitchFamily="34" charset="0"/>
              <a:buChar char="•"/>
            </a:pPr>
            <a:r>
              <a:rPr lang="en-US" sz="2000" noProof="1" smtClean="0">
                <a:gradFill>
                  <a:gsLst>
                    <a:gs pos="1250">
                      <a:srgbClr val="FFFFFF"/>
                    </a:gs>
                    <a:gs pos="100000">
                      <a:srgbClr val="FFFFFF"/>
                    </a:gs>
                  </a:gsLst>
                  <a:lin ang="5400000" scaled="0"/>
                </a:gradFill>
                <a:latin typeface="Segoe UI"/>
              </a:rPr>
              <a:t>Mark the ForceFull column to 1 in the adm_BackupSettings </a:t>
            </a:r>
            <a:r>
              <a:rPr lang="en-US" sz="2000" noProof="1">
                <a:gradFill>
                  <a:gsLst>
                    <a:gs pos="1250">
                      <a:srgbClr val="FFFFFF"/>
                    </a:gs>
                    <a:gs pos="100000">
                      <a:srgbClr val="FFFFFF"/>
                    </a:gs>
                  </a:gsLst>
                  <a:lin ang="5400000" scaled="0"/>
                </a:gradFill>
                <a:latin typeface="Segoe UI"/>
              </a:rPr>
              <a:t>table</a:t>
            </a:r>
            <a:endParaRPr lang="pt-PT" sz="2000" dirty="0">
              <a:gradFill>
                <a:gsLst>
                  <a:gs pos="1250">
                    <a:srgbClr val="FFFFFF"/>
                  </a:gs>
                  <a:gs pos="100000">
                    <a:srgbClr val="FFFFFF"/>
                  </a:gs>
                </a:gsLst>
                <a:lin ang="5400000" scaled="0"/>
              </a:gradFill>
              <a:latin typeface="Segoe UI"/>
            </a:endParaRPr>
          </a:p>
        </p:txBody>
      </p:sp>
      <p:sp>
        <p:nvSpPr>
          <p:cNvPr id="56" name="Text Placeholder 4"/>
          <p:cNvSpPr txBox="1">
            <a:spLocks/>
          </p:cNvSpPr>
          <p:nvPr/>
        </p:nvSpPr>
        <p:spPr>
          <a:xfrm>
            <a:off x="4472877" y="4317630"/>
            <a:ext cx="7040880" cy="2347984"/>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a:gradFill>
                  <a:gsLst>
                    <a:gs pos="1250">
                      <a:srgbClr val="FFFFFF"/>
                    </a:gs>
                    <a:gs pos="100000">
                      <a:srgbClr val="FFFFFF"/>
                    </a:gs>
                  </a:gsLst>
                  <a:lin ang="5400000" scaled="0"/>
                </a:gradFill>
                <a:latin typeface="Segoe UI"/>
              </a:rPr>
              <a:t>Create a new SQL Server jobs </a:t>
            </a:r>
            <a:r>
              <a:rPr lang="en-US" sz="2000" noProof="1" smtClean="0">
                <a:gradFill>
                  <a:gsLst>
                    <a:gs pos="1250">
                      <a:srgbClr val="FFFFFF"/>
                    </a:gs>
                    <a:gs pos="100000">
                      <a:srgbClr val="FFFFFF"/>
                    </a:gs>
                  </a:gsLst>
                  <a:lin ang="5400000" scaled="0"/>
                </a:gradFill>
                <a:latin typeface="Segoe UI"/>
              </a:rPr>
              <a:t>that </a:t>
            </a:r>
          </a:p>
          <a:p>
            <a:pPr marL="342900" indent="-342900">
              <a:buFont typeface="Arial" panose="020B0604020202020204" pitchFamily="34" charset="0"/>
              <a:buChar char="•"/>
            </a:pPr>
            <a:r>
              <a:rPr lang="en-US" sz="1800" dirty="0">
                <a:gradFill>
                  <a:gsLst>
                    <a:gs pos="1250">
                      <a:srgbClr val="FFFFFF"/>
                    </a:gs>
                    <a:gs pos="100000">
                      <a:srgbClr val="FFFFFF"/>
                    </a:gs>
                  </a:gsLst>
                  <a:lin ang="5400000" scaled="0"/>
                </a:gradFill>
                <a:latin typeface="Segoe UI"/>
              </a:rPr>
              <a:t>call the “</a:t>
            </a:r>
            <a:r>
              <a:rPr lang="en-US" sz="1800" dirty="0" err="1">
                <a:gradFill>
                  <a:gsLst>
                    <a:gs pos="1250">
                      <a:srgbClr val="FFFFFF"/>
                    </a:gs>
                    <a:gs pos="100000">
                      <a:srgbClr val="FFFFFF"/>
                    </a:gs>
                  </a:gsLst>
                  <a:lin ang="5400000" scaled="0"/>
                </a:gradFill>
                <a:latin typeface="Segoe UI"/>
              </a:rPr>
              <a:t>BizTalkMgmtDb.dbo.sp_ForceFullBackup</a:t>
            </a:r>
            <a:r>
              <a:rPr lang="en-US" sz="1800" dirty="0">
                <a:gradFill>
                  <a:gsLst>
                    <a:gs pos="1250">
                      <a:srgbClr val="FFFFFF"/>
                    </a:gs>
                    <a:gs pos="100000">
                      <a:srgbClr val="FFFFFF"/>
                    </a:gs>
                  </a:gsLst>
                  <a:lin ang="5400000" scaled="0"/>
                </a:gradFill>
                <a:latin typeface="Segoe UI"/>
              </a:rPr>
              <a:t>” stored </a:t>
            </a:r>
            <a:r>
              <a:rPr lang="en-US" sz="1800" dirty="0" smtClean="0">
                <a:gradFill>
                  <a:gsLst>
                    <a:gs pos="1250">
                      <a:srgbClr val="FFFFFF"/>
                    </a:gs>
                    <a:gs pos="100000">
                      <a:srgbClr val="FFFFFF"/>
                    </a:gs>
                  </a:gsLst>
                  <a:lin ang="5400000" scaled="0"/>
                </a:gradFill>
                <a:latin typeface="Segoe UI"/>
              </a:rPr>
              <a:t>procedure</a:t>
            </a:r>
          </a:p>
          <a:p>
            <a:pPr marL="342900" indent="-342900">
              <a:buFont typeface="Arial" panose="020B0604020202020204" pitchFamily="34" charset="0"/>
              <a:buChar char="•"/>
            </a:pPr>
            <a:r>
              <a:rPr lang="en-US" sz="1800" dirty="0" smtClean="0">
                <a:gradFill>
                  <a:gsLst>
                    <a:gs pos="1250">
                      <a:srgbClr val="FFFFFF"/>
                    </a:gs>
                    <a:gs pos="100000">
                      <a:srgbClr val="FFFFFF"/>
                    </a:gs>
                  </a:gsLst>
                  <a:lin ang="5400000" scaled="0"/>
                </a:gradFill>
                <a:latin typeface="Segoe UI"/>
              </a:rPr>
              <a:t>call </a:t>
            </a:r>
            <a:r>
              <a:rPr lang="en-US" sz="1800" dirty="0">
                <a:gradFill>
                  <a:gsLst>
                    <a:gs pos="1250">
                      <a:srgbClr val="FFFFFF"/>
                    </a:gs>
                    <a:gs pos="100000">
                      <a:srgbClr val="FFFFFF"/>
                    </a:gs>
                  </a:gsLst>
                  <a:lin ang="5400000" scaled="0"/>
                </a:gradFill>
                <a:latin typeface="Segoe UI"/>
              </a:rPr>
              <a:t>the standard Backup BizTalk Server (</a:t>
            </a:r>
            <a:r>
              <a:rPr lang="en-US" sz="1800" dirty="0" err="1">
                <a:gradFill>
                  <a:gsLst>
                    <a:gs pos="1250">
                      <a:srgbClr val="FFFFFF"/>
                    </a:gs>
                    <a:gs pos="100000">
                      <a:srgbClr val="FFFFFF"/>
                    </a:gs>
                  </a:gsLst>
                  <a:lin ang="5400000" scaled="0"/>
                </a:gradFill>
                <a:latin typeface="Segoe UI"/>
              </a:rPr>
              <a:t>BizTalkMgmtDb</a:t>
            </a:r>
            <a:r>
              <a:rPr lang="en-US" sz="1800" dirty="0">
                <a:gradFill>
                  <a:gsLst>
                    <a:gs pos="1250">
                      <a:srgbClr val="FFFFFF"/>
                    </a:gs>
                    <a:gs pos="100000">
                      <a:srgbClr val="FFFFFF"/>
                    </a:gs>
                  </a:gsLst>
                  <a:lin ang="5400000" scaled="0"/>
                </a:gradFill>
                <a:latin typeface="Segoe UI"/>
              </a:rPr>
              <a:t>) job</a:t>
            </a:r>
          </a:p>
          <a:p>
            <a:endParaRPr lang="en-US" sz="800" noProof="1">
              <a:gradFill>
                <a:gsLst>
                  <a:gs pos="1250">
                    <a:srgbClr val="FFFFFF"/>
                  </a:gs>
                  <a:gs pos="100000">
                    <a:srgbClr val="FFFFFF"/>
                  </a:gs>
                </a:gsLst>
                <a:lin ang="5400000" scaled="0"/>
              </a:gradFill>
              <a:latin typeface="Segoe UI"/>
            </a:endParaRPr>
          </a:p>
          <a:p>
            <a:r>
              <a:rPr lang="en-US" sz="2000" noProof="1" smtClean="0">
                <a:gradFill>
                  <a:gsLst>
                    <a:gs pos="1250">
                      <a:srgbClr val="FFFFFF"/>
                    </a:gs>
                    <a:gs pos="100000">
                      <a:srgbClr val="FFFFFF"/>
                    </a:gs>
                  </a:gsLst>
                  <a:lin ang="5400000" scaled="0"/>
                </a:gradFill>
                <a:latin typeface="Segoe UI"/>
              </a:rPr>
              <a:t>https</a:t>
            </a:r>
            <a:r>
              <a:rPr lang="en-US" sz="2000" noProof="1">
                <a:gradFill>
                  <a:gsLst>
                    <a:gs pos="1250">
                      <a:srgbClr val="FFFFFF"/>
                    </a:gs>
                    <a:gs pos="100000">
                      <a:srgbClr val="FFFFFF"/>
                    </a:gs>
                  </a:gsLst>
                  <a:lin ang="5400000" scaled="0"/>
                </a:gradFill>
                <a:latin typeface="Segoe UI"/>
              </a:rPr>
              <a:t>://</a:t>
            </a:r>
            <a:r>
              <a:rPr lang="en-US" sz="2000" noProof="1" smtClean="0">
                <a:gradFill>
                  <a:gsLst>
                    <a:gs pos="1250">
                      <a:srgbClr val="FFFFFF"/>
                    </a:gs>
                    <a:gs pos="100000">
                      <a:srgbClr val="FFFFFF"/>
                    </a:gs>
                  </a:gsLst>
                  <a:lin ang="5400000" scaled="0"/>
                </a:gradFill>
                <a:latin typeface="Segoe UI"/>
              </a:rPr>
              <a:t>gallery.technet.microsoft.com/Force-Full-Backup-BizTalk-b4431508</a:t>
            </a:r>
          </a:p>
        </p:txBody>
      </p:sp>
      <p:sp>
        <p:nvSpPr>
          <p:cNvPr id="58" name="Freeform 57"/>
          <p:cNvSpPr/>
          <p:nvPr/>
        </p:nvSpPr>
        <p:spPr>
          <a:xfrm>
            <a:off x="1068439" y="1337022"/>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Full Backup</a:t>
            </a:r>
            <a:br>
              <a:rPr lang="en-US" sz="2600" b="1" dirty="0" smtClean="0">
                <a:gradFill>
                  <a:gsLst>
                    <a:gs pos="0">
                      <a:srgbClr val="FFFFFF"/>
                    </a:gs>
                    <a:gs pos="100000">
                      <a:srgbClr val="FFFFFF"/>
                    </a:gs>
                  </a:gsLst>
                  <a:lin ang="5400000" scaled="0"/>
                </a:gradFill>
              </a:rPr>
            </a:br>
            <a:r>
              <a:rPr lang="en-US" sz="2000" dirty="0"/>
              <a:t>only happen 1 time per day</a:t>
            </a:r>
            <a:endParaRPr lang="en-US" sz="2000" dirty="0">
              <a:gradFill>
                <a:gsLst>
                  <a:gs pos="0">
                    <a:srgbClr val="FFFFFF"/>
                  </a:gs>
                  <a:gs pos="100000">
                    <a:srgbClr val="FFFFFF"/>
                  </a:gs>
                </a:gsLst>
                <a:lin ang="5400000" scaled="0"/>
              </a:gradFill>
            </a:endParaRPr>
          </a:p>
        </p:txBody>
      </p:sp>
      <p:sp>
        <p:nvSpPr>
          <p:cNvPr id="76" name="Freeform 75"/>
          <p:cNvSpPr/>
          <p:nvPr/>
        </p:nvSpPr>
        <p:spPr>
          <a:xfrm>
            <a:off x="1068439" y="4317630"/>
            <a:ext cx="3267754" cy="234798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a:gradFill>
                  <a:gsLst>
                    <a:gs pos="0">
                      <a:srgbClr val="FFFFFF"/>
                    </a:gs>
                    <a:gs pos="100000">
                      <a:srgbClr val="FFFFFF"/>
                    </a:gs>
                  </a:gsLst>
                  <a:lin ang="5400000" scaled="0"/>
                </a:gradFill>
              </a:rPr>
              <a:t>A different </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a:gradFill>
                  <a:gsLst>
                    <a:gs pos="0">
                      <a:srgbClr val="FFFFFF"/>
                    </a:gs>
                    <a:gs pos="100000">
                      <a:srgbClr val="FFFFFF"/>
                    </a:gs>
                  </a:gsLst>
                  <a:lin ang="5400000" scaled="0"/>
                </a:gradFill>
              </a:rPr>
              <a:t>way to Force a Full </a:t>
            </a:r>
            <a:r>
              <a:rPr lang="en-US" sz="2600" dirty="0" smtClean="0">
                <a:gradFill>
                  <a:gsLst>
                    <a:gs pos="0">
                      <a:srgbClr val="FFFFFF"/>
                    </a:gs>
                    <a:gs pos="100000">
                      <a:srgbClr val="FFFFFF"/>
                    </a:gs>
                  </a:gsLst>
                  <a:lin ang="5400000" scaled="0"/>
                </a:gradFill>
              </a:rPr>
              <a:t>Backup</a:t>
            </a:r>
            <a:endParaRPr lang="en-US" sz="2600" dirty="0">
              <a:gradFill>
                <a:gsLst>
                  <a:gs pos="0">
                    <a:srgbClr val="FFFFFF"/>
                  </a:gs>
                  <a:gs pos="100000">
                    <a:srgbClr val="FFFFFF"/>
                  </a:gs>
                </a:gsLst>
                <a:lin ang="5400000" scaled="0"/>
              </a:gradFill>
            </a:endParaRPr>
          </a:p>
        </p:txBody>
      </p:sp>
      <p:sp>
        <p:nvSpPr>
          <p:cNvPr id="91" name="Freeform 90"/>
          <p:cNvSpPr/>
          <p:nvPr/>
        </p:nvSpPr>
        <p:spPr>
          <a:xfrm>
            <a:off x="1068439" y="2827326"/>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To Force</a:t>
            </a:r>
            <a:r>
              <a:rPr lang="en-US" sz="2600" dirty="0" smtClean="0">
                <a:gradFill>
                  <a:gsLst>
                    <a:gs pos="0">
                      <a:srgbClr val="FFFFFF"/>
                    </a:gs>
                    <a:gs pos="100000">
                      <a:srgbClr val="FFFFFF"/>
                    </a:gs>
                  </a:gsLst>
                  <a:lin ang="5400000" scaled="0"/>
                </a:gradFill>
              </a:rP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a full Backup</a:t>
            </a:r>
            <a:endParaRPr lang="en-US" sz="2600" dirty="0">
              <a:gradFill>
                <a:gsLst>
                  <a:gs pos="0">
                    <a:srgbClr val="FFFFFF"/>
                  </a:gs>
                  <a:gs pos="100000">
                    <a:srgbClr val="FFFFFF"/>
                  </a:gs>
                </a:gsLst>
                <a:lin ang="5400000" scaled="0"/>
              </a:gradFill>
            </a:endParaRPr>
          </a:p>
        </p:txBody>
      </p:sp>
      <p:sp>
        <p:nvSpPr>
          <p:cNvPr id="21" name="TextBox 20"/>
          <p:cNvSpPr txBox="1"/>
          <p:nvPr/>
        </p:nvSpPr>
        <p:spPr>
          <a:xfrm>
            <a:off x="974018" y="6226557"/>
            <a:ext cx="3362175" cy="544765"/>
          </a:xfrm>
          <a:prstGeom prst="rect">
            <a:avLst/>
          </a:prstGeom>
          <a:noFill/>
        </p:spPr>
        <p:txBody>
          <a:bodyPr wrap="square" lIns="182880" tIns="146304" rIns="182880" bIns="146304" rtlCol="0">
            <a:spAutoFit/>
          </a:bodyPr>
          <a:lstStyle/>
          <a:p>
            <a:pPr>
              <a:lnSpc>
                <a:spcPct val="90000"/>
              </a:lnSpc>
            </a:pPr>
            <a:r>
              <a:rPr lang="pt-PT" sz="900" b="1" dirty="0">
                <a:gradFill>
                  <a:gsLst>
                    <a:gs pos="2917">
                      <a:schemeClr val="tx1"/>
                    </a:gs>
                    <a:gs pos="30000">
                      <a:schemeClr val="tx1"/>
                    </a:gs>
                  </a:gsLst>
                  <a:lin ang="5400000" scaled="0"/>
                </a:gradFill>
              </a:rPr>
              <a:t>https://gallery.technet.microsoft.com/Force-Full-Backup-BizTalk-b4431508</a:t>
            </a:r>
            <a:endParaRPr lang="pt-PT" sz="900" b="1" dirty="0" smtClean="0">
              <a:gradFill>
                <a:gsLst>
                  <a:gs pos="2917">
                    <a:schemeClr val="tx1"/>
                  </a:gs>
                  <a:gs pos="30000">
                    <a:schemeClr val="tx1"/>
                  </a:gs>
                </a:gsLst>
                <a:lin ang="5400000" scaled="0"/>
              </a:gradFill>
            </a:endParaRPr>
          </a:p>
        </p:txBody>
      </p:sp>
      <p:sp>
        <p:nvSpPr>
          <p:cNvPr id="14" name="Text Placeholder 4"/>
          <p:cNvSpPr txBox="1">
            <a:spLocks/>
          </p:cNvSpPr>
          <p:nvPr/>
        </p:nvSpPr>
        <p:spPr>
          <a:xfrm>
            <a:off x="4472878" y="1326809"/>
            <a:ext cx="7040880" cy="1359103"/>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a:gradFill>
                  <a:gsLst>
                    <a:gs pos="1250">
                      <a:srgbClr val="FFFFFF"/>
                    </a:gs>
                    <a:gs pos="100000">
                      <a:srgbClr val="FFFFFF"/>
                    </a:gs>
                  </a:gsLst>
                  <a:lin ang="5400000" scaled="0"/>
                </a:gradFill>
                <a:latin typeface="Segoe UI"/>
              </a:rPr>
              <a:t>BizTalk Server databases should be backed up and BizTalk Server will provide out-of-the-box a job for accomplished that: </a:t>
            </a:r>
            <a:r>
              <a:rPr lang="en-US" sz="2000" b="1" noProof="1">
                <a:gradFill>
                  <a:gsLst>
                    <a:gs pos="1250">
                      <a:srgbClr val="FFFFFF"/>
                    </a:gs>
                    <a:gs pos="100000">
                      <a:srgbClr val="FFFFFF"/>
                    </a:gs>
                  </a:gsLst>
                  <a:lin ang="5400000" scaled="0"/>
                </a:gradFill>
                <a:latin typeface="Segoe UI"/>
              </a:rPr>
              <a:t>Backup BizTalk Server (BizTalkMgmtDb) job</a:t>
            </a:r>
          </a:p>
        </p:txBody>
      </p:sp>
    </p:spTree>
    <p:extLst>
      <p:ext uri="{BB962C8B-B14F-4D97-AF65-F5344CB8AC3E}">
        <p14:creationId xmlns:p14="http://schemas.microsoft.com/office/powerpoint/2010/main" val="172000264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1+#ppt_w/2"/>
                                          </p:val>
                                        </p:tav>
                                        <p:tav tm="100000">
                                          <p:val>
                                            <p:strVal val="#ppt_x"/>
                                          </p:val>
                                        </p:tav>
                                      </p:tavLst>
                                    </p:anim>
                                    <p:anim calcmode="lin" valueType="num">
                                      <p:cBhvr additive="base">
                                        <p:cTn id="16" dur="500" fill="hold"/>
                                        <p:tgtEl>
                                          <p:spTgt spid="7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6" grpId="0"/>
      <p:bldP spid="76" grpId="0" animBg="1"/>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p:cNvSpPr txBox="1">
            <a:spLocks/>
          </p:cNvSpPr>
          <p:nvPr/>
        </p:nvSpPr>
        <p:spPr>
          <a:xfrm>
            <a:off x="12626949" y="5369470"/>
            <a:ext cx="10361388" cy="1271240"/>
          </a:xfrm>
          <a:prstGeom prst="rect">
            <a:avLst/>
          </a:prstGeom>
        </p:spPr>
        <p:txBody>
          <a:bodyPr vert="horz" lIns="93260" tIns="46630" rIns="93260" bIns="4663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mn-ea"/>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mn-ea"/>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mn-ea"/>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08011" indent="-408011" algn="l">
              <a:spcBef>
                <a:spcPts val="1836"/>
              </a:spcBef>
              <a:defRPr/>
            </a:pPr>
            <a:r>
              <a:rPr lang="en-US" sz="2448" dirty="0">
                <a:solidFill>
                  <a:srgbClr val="FFFFFF"/>
                </a:solidFill>
                <a:sym typeface="Wingdings" panose="05000000000000000000" pitchFamily="2" charset="2"/>
              </a:rPr>
              <a:t> </a:t>
            </a:r>
            <a:r>
              <a:rPr lang="en-US" sz="2448" dirty="0">
                <a:solidFill>
                  <a:srgbClr val="FFFFFF"/>
                </a:solidFill>
              </a:rPr>
              <a:t>Standalone services with distinct hosting environment, extensibility point and management experiences</a:t>
            </a:r>
          </a:p>
          <a:p>
            <a:pPr marL="408011" indent="-408011" algn="l">
              <a:spcBef>
                <a:spcPts val="1836"/>
              </a:spcBef>
              <a:defRPr/>
            </a:pPr>
            <a:r>
              <a:rPr lang="en-US" sz="2448" dirty="0">
                <a:solidFill>
                  <a:srgbClr val="FFFFFF"/>
                </a:solidFill>
                <a:sym typeface="Wingdings" panose="05000000000000000000" pitchFamily="2" charset="2"/>
              </a:rPr>
              <a:t> </a:t>
            </a:r>
            <a:r>
              <a:rPr lang="en-US" sz="2448" dirty="0">
                <a:solidFill>
                  <a:srgbClr val="FFFFFF"/>
                </a:solidFill>
              </a:rPr>
              <a:t>You stitch them together to build a ‘solution’</a:t>
            </a:r>
          </a:p>
          <a:p>
            <a:pPr marL="408011" indent="-408011" algn="l">
              <a:spcBef>
                <a:spcPts val="1836"/>
              </a:spcBef>
              <a:buFont typeface="Arial" panose="020B0604020202020204" pitchFamily="34" charset="0"/>
              <a:buChar char="•"/>
              <a:defRPr/>
            </a:pPr>
            <a:endParaRPr lang="en-US" sz="2448" dirty="0">
              <a:solidFill>
                <a:srgbClr val="FFFFFF"/>
              </a:solidFill>
            </a:endParaRPr>
          </a:p>
        </p:txBody>
      </p:sp>
      <p:sp>
        <p:nvSpPr>
          <p:cNvPr id="22" name="Rectangle 21"/>
          <p:cNvSpPr/>
          <p:nvPr/>
        </p:nvSpPr>
        <p:spPr>
          <a:xfrm>
            <a:off x="241573" y="1535867"/>
            <a:ext cx="2919777" cy="5201755"/>
          </a:xfrm>
          <a:prstGeom prst="rect">
            <a:avLst/>
          </a:prstGeom>
          <a:solidFill>
            <a:schemeClr val="accent1">
              <a:lumMod val="50000"/>
            </a:schemeClr>
          </a:solidFill>
          <a:ln w="12700" cap="flat" cmpd="sng" algn="ctr">
            <a:noFill/>
            <a:prstDash val="solid"/>
            <a:miter lim="800000"/>
          </a:ln>
          <a:effectLst/>
        </p:spPr>
        <p:txBody>
          <a:bodyPr vert="horz" rtlCol="0" anchor="t"/>
          <a:lstStyle/>
          <a:p>
            <a:pPr algn="ctr" defTabSz="932597">
              <a:defRPr/>
            </a:pPr>
            <a:r>
              <a:rPr lang="en-US" sz="2040" kern="0" dirty="0" smtClean="0">
                <a:solidFill>
                  <a:srgbClr val="FFFFFF"/>
                </a:solidFill>
                <a:latin typeface="Segoe UI Light"/>
              </a:rPr>
              <a:t>Installation</a:t>
            </a:r>
          </a:p>
          <a:p>
            <a:pPr algn="ctr" defTabSz="932597">
              <a:defRPr/>
            </a:pPr>
            <a:endParaRPr lang="en-US" sz="2040" kern="0" dirty="0">
              <a:solidFill>
                <a:srgbClr val="FFFFFF"/>
              </a:solidFill>
              <a:latin typeface="Segoe UI Light"/>
            </a:endParaRPr>
          </a:p>
          <a:p>
            <a:pPr defTabSz="932597">
              <a:defRPr/>
            </a:pPr>
            <a:r>
              <a:rPr lang="en-US" sz="1600" kern="0" dirty="0">
                <a:solidFill>
                  <a:srgbClr val="FFFFFF"/>
                </a:solidFill>
                <a:latin typeface="Segoe UI Light"/>
              </a:rPr>
              <a:t>BizTalk Accelerator for </a:t>
            </a:r>
            <a:r>
              <a:rPr lang="en-US" sz="1600" kern="0" dirty="0" smtClean="0">
                <a:solidFill>
                  <a:srgbClr val="FFFFFF"/>
                </a:solidFill>
                <a:latin typeface="Segoe UI Light"/>
              </a:rPr>
              <a:t>RosettaNet is available in </a:t>
            </a:r>
            <a:r>
              <a:rPr lang="en-US" sz="1600" kern="0" dirty="0">
                <a:solidFill>
                  <a:srgbClr val="FFFFFF"/>
                </a:solidFill>
                <a:latin typeface="Segoe UI Light"/>
              </a:rPr>
              <a:t>the </a:t>
            </a:r>
            <a:r>
              <a:rPr lang="en-US" sz="1600" kern="0" dirty="0" smtClean="0">
                <a:solidFill>
                  <a:srgbClr val="FFFFFF"/>
                </a:solidFill>
                <a:latin typeface="Segoe UI Light"/>
              </a:rPr>
              <a:t>BizTalk Server </a:t>
            </a:r>
            <a:r>
              <a:rPr lang="en-US" sz="1600" kern="0" dirty="0">
                <a:solidFill>
                  <a:srgbClr val="FFFFFF"/>
                </a:solidFill>
                <a:latin typeface="Segoe UI Light"/>
              </a:rPr>
              <a:t>installation </a:t>
            </a:r>
            <a:r>
              <a:rPr lang="en-US" sz="1600" kern="0" dirty="0" smtClean="0">
                <a:solidFill>
                  <a:srgbClr val="FFFFFF"/>
                </a:solidFill>
                <a:latin typeface="Segoe UI Light"/>
              </a:rPr>
              <a:t>disk (ISO) under: </a:t>
            </a:r>
          </a:p>
          <a:p>
            <a:pPr marL="342900" indent="-342900" algn="just" defTabSz="932597">
              <a:buFont typeface="Arial" panose="020B0604020202020204" pitchFamily="34" charset="0"/>
              <a:buChar char="•"/>
              <a:defRPr/>
            </a:pPr>
            <a:r>
              <a:rPr lang="en-US" sz="1400" kern="0" dirty="0" smtClean="0">
                <a:solidFill>
                  <a:srgbClr val="FFFFFF"/>
                </a:solidFill>
                <a:latin typeface="Segoe UI Light"/>
              </a:rPr>
              <a:t>“BizTalk Accelerators” folder</a:t>
            </a:r>
          </a:p>
          <a:p>
            <a:pPr marL="342900" indent="-342900" algn="just" defTabSz="932597">
              <a:buFont typeface="Arial" panose="020B0604020202020204" pitchFamily="34" charset="0"/>
              <a:buChar char="•"/>
              <a:defRPr/>
            </a:pPr>
            <a:endParaRPr lang="en-US" sz="800" kern="0" dirty="0">
              <a:solidFill>
                <a:srgbClr val="FFFFFF"/>
              </a:solidFill>
              <a:latin typeface="Segoe UI Light"/>
            </a:endParaRPr>
          </a:p>
          <a:p>
            <a:pPr algn="just" defTabSz="932597">
              <a:defRPr/>
            </a:pPr>
            <a:r>
              <a:rPr lang="en-US" sz="1600" kern="0" dirty="0" err="1">
                <a:solidFill>
                  <a:srgbClr val="FFFFFF"/>
                </a:solidFill>
                <a:latin typeface="Segoe UI Light"/>
              </a:rPr>
              <a:t>BtarnAPP</a:t>
            </a:r>
            <a:r>
              <a:rPr lang="en-US" sz="1600" kern="0" dirty="0">
                <a:solidFill>
                  <a:srgbClr val="FFFFFF"/>
                </a:solidFill>
                <a:latin typeface="Segoe UI Light"/>
              </a:rPr>
              <a:t> Web application is referencing .NET Framework </a:t>
            </a:r>
            <a:r>
              <a:rPr lang="en-US" sz="1600" kern="0" dirty="0" smtClean="0">
                <a:solidFill>
                  <a:srgbClr val="FFFFFF"/>
                </a:solidFill>
                <a:latin typeface="Segoe UI Light"/>
              </a:rPr>
              <a:t>2.0</a:t>
            </a:r>
          </a:p>
          <a:p>
            <a:pPr algn="just" defTabSz="932597">
              <a:defRPr/>
            </a:pPr>
            <a:endParaRPr lang="en-US" sz="800" kern="0" dirty="0" smtClean="0">
              <a:solidFill>
                <a:srgbClr val="FFFFFF"/>
              </a:solidFill>
              <a:latin typeface="Segoe UI Light"/>
            </a:endParaRPr>
          </a:p>
          <a:p>
            <a:pPr algn="just" defTabSz="932597">
              <a:defRPr/>
            </a:pPr>
            <a:r>
              <a:rPr lang="en-US" sz="1600" kern="0" dirty="0">
                <a:solidFill>
                  <a:srgbClr val="FFFFFF"/>
                </a:solidFill>
                <a:latin typeface="Segoe UI Light"/>
              </a:rPr>
              <a:t>You need to create a </a:t>
            </a:r>
            <a:r>
              <a:rPr lang="en-US" sz="1600" kern="0" dirty="0" err="1">
                <a:solidFill>
                  <a:srgbClr val="FFFFFF"/>
                </a:solidFill>
                <a:latin typeface="Segoe UI Light"/>
              </a:rPr>
              <a:t>WebService</a:t>
            </a:r>
            <a:r>
              <a:rPr lang="en-US" sz="1600" kern="0" dirty="0">
                <a:solidFill>
                  <a:srgbClr val="FFFFFF"/>
                </a:solidFill>
                <a:latin typeface="Segoe UI Light"/>
              </a:rPr>
              <a:t> extension for BTSHTTPReceive.dll, configuring the IIS isolation mode. </a:t>
            </a:r>
          </a:p>
          <a:p>
            <a:pPr algn="just" defTabSz="932597">
              <a:defRPr/>
            </a:pPr>
            <a:endParaRPr lang="en-US" sz="800" kern="0" dirty="0">
              <a:solidFill>
                <a:srgbClr val="FFFFFF"/>
              </a:solidFill>
              <a:latin typeface="Segoe UI Light"/>
            </a:endParaRPr>
          </a:p>
          <a:p>
            <a:pPr algn="just" defTabSz="932597">
              <a:defRPr/>
            </a:pPr>
            <a:r>
              <a:rPr lang="en-US" sz="1600" kern="0" dirty="0">
                <a:solidFill>
                  <a:srgbClr val="FFFFFF"/>
                </a:solidFill>
                <a:latin typeface="Segoe UI Light"/>
              </a:rPr>
              <a:t>BTARN does not support the use of alias created for SQL instance to configure the BTARN </a:t>
            </a:r>
            <a:r>
              <a:rPr lang="en-US" sz="1600" kern="0" dirty="0" smtClean="0">
                <a:solidFill>
                  <a:srgbClr val="FFFFFF"/>
                </a:solidFill>
                <a:latin typeface="Segoe UI Light"/>
              </a:rPr>
              <a:t>database</a:t>
            </a:r>
          </a:p>
          <a:p>
            <a:pPr algn="just" defTabSz="932597">
              <a:defRPr/>
            </a:pPr>
            <a:endParaRPr lang="en-US" sz="900" kern="0" dirty="0">
              <a:solidFill>
                <a:srgbClr val="FFFFFF"/>
              </a:solidFill>
              <a:latin typeface="Segoe UI Light"/>
            </a:endParaRPr>
          </a:p>
          <a:p>
            <a:pPr algn="just" defTabSz="932597">
              <a:defRPr/>
            </a:pPr>
            <a:r>
              <a:rPr lang="en-US" sz="1600" kern="0" dirty="0" smtClean="0">
                <a:solidFill>
                  <a:srgbClr val="FFFFFF"/>
                </a:solidFill>
                <a:latin typeface="Segoe UI Light"/>
              </a:rPr>
              <a:t>Requires IIS_WPG group</a:t>
            </a:r>
            <a:endParaRPr lang="en-US" sz="1600" kern="0" dirty="0">
              <a:solidFill>
                <a:srgbClr val="FFFFFF"/>
              </a:solidFill>
              <a:latin typeface="Segoe UI Light"/>
            </a:endParaRPr>
          </a:p>
        </p:txBody>
      </p:sp>
      <p:sp>
        <p:nvSpPr>
          <p:cNvPr id="23" name="Rectangle 22"/>
          <p:cNvSpPr/>
          <p:nvPr/>
        </p:nvSpPr>
        <p:spPr>
          <a:xfrm>
            <a:off x="3252757" y="1535867"/>
            <a:ext cx="2919777" cy="5201755"/>
          </a:xfrm>
          <a:prstGeom prst="rect">
            <a:avLst/>
          </a:prstGeom>
          <a:solidFill>
            <a:srgbClr val="ED7D31">
              <a:lumMod val="75000"/>
            </a:srgbClr>
          </a:solidFill>
          <a:ln w="12700" cap="flat" cmpd="sng" algn="ctr">
            <a:noFill/>
            <a:prstDash val="solid"/>
            <a:miter lim="800000"/>
          </a:ln>
          <a:effectLst/>
        </p:spPr>
        <p:txBody>
          <a:bodyPr vert="horz" rtlCol="0" anchor="t"/>
          <a:lstStyle/>
          <a:p>
            <a:pPr algn="ctr" defTabSz="932597">
              <a:defRPr/>
            </a:pPr>
            <a:r>
              <a:rPr lang="en-US" sz="2040" kern="0" dirty="0">
                <a:solidFill>
                  <a:srgbClr val="FFFFFF"/>
                </a:solidFill>
                <a:latin typeface="Segoe UI Light"/>
              </a:rPr>
              <a:t>Host </a:t>
            </a:r>
            <a:r>
              <a:rPr lang="en-US" sz="2040" kern="0" dirty="0" smtClean="0">
                <a:solidFill>
                  <a:srgbClr val="FFFFFF"/>
                </a:solidFill>
                <a:latin typeface="Segoe UI Light"/>
              </a:rPr>
              <a:t>Instances</a:t>
            </a:r>
          </a:p>
          <a:p>
            <a:pPr algn="ctr" defTabSz="932597">
              <a:defRPr/>
            </a:pPr>
            <a:endParaRPr lang="en-US" sz="2040" kern="0" dirty="0">
              <a:solidFill>
                <a:srgbClr val="FFFFFF"/>
              </a:solidFill>
              <a:latin typeface="Segoe UI Light"/>
            </a:endParaRPr>
          </a:p>
          <a:p>
            <a:pPr defTabSz="932597">
              <a:defRPr/>
            </a:pPr>
            <a:r>
              <a:rPr lang="en-US" sz="1600" kern="0" dirty="0">
                <a:solidFill>
                  <a:srgbClr val="FFFFFF"/>
                </a:solidFill>
                <a:latin typeface="Segoe UI Light"/>
              </a:rPr>
              <a:t>The accelerator requires both in-process and isolated host to be marked as "Authentication Trusted" and "32-bit only“</a:t>
            </a:r>
          </a:p>
          <a:p>
            <a:pPr defTabSz="932597">
              <a:defRPr/>
            </a:pPr>
            <a:endParaRPr lang="en-US" sz="1600" kern="0" dirty="0">
              <a:solidFill>
                <a:srgbClr val="FFFFFF"/>
              </a:solidFill>
              <a:latin typeface="Segoe UI Light"/>
            </a:endParaRPr>
          </a:p>
          <a:p>
            <a:pPr defTabSz="932597">
              <a:defRPr/>
            </a:pPr>
            <a:r>
              <a:rPr lang="en-US" sz="1600" kern="0" dirty="0" smtClean="0">
                <a:solidFill>
                  <a:srgbClr val="FFFFFF"/>
                </a:solidFill>
                <a:latin typeface="Segoe UI Light"/>
              </a:rPr>
              <a:t>The </a:t>
            </a:r>
            <a:r>
              <a:rPr lang="en-US" sz="1600" kern="0" dirty="0">
                <a:solidFill>
                  <a:srgbClr val="FFFFFF"/>
                </a:solidFill>
                <a:latin typeface="Segoe UI Light"/>
              </a:rPr>
              <a:t>BizTalk Host Instance Account and the BizTalk Isolated Host Instance Account should be the </a:t>
            </a:r>
            <a:r>
              <a:rPr lang="en-US" sz="1600" kern="0" dirty="0" smtClean="0">
                <a:solidFill>
                  <a:srgbClr val="FFFFFF"/>
                </a:solidFill>
                <a:latin typeface="Segoe UI Light"/>
              </a:rPr>
              <a:t>same</a:t>
            </a:r>
          </a:p>
          <a:p>
            <a:pPr defTabSz="932597">
              <a:defRPr/>
            </a:pPr>
            <a:endParaRPr lang="en-US" sz="1600" kern="0" dirty="0" smtClean="0">
              <a:solidFill>
                <a:srgbClr val="FFFFFF"/>
              </a:solidFill>
              <a:latin typeface="Segoe UI Light"/>
            </a:endParaRPr>
          </a:p>
          <a:p>
            <a:pPr defTabSz="932597">
              <a:defRPr/>
            </a:pPr>
            <a:r>
              <a:rPr lang="en-US" sz="1600" kern="0" dirty="0" smtClean="0">
                <a:solidFill>
                  <a:srgbClr val="FFFFFF"/>
                </a:solidFill>
                <a:latin typeface="Segoe UI Light"/>
              </a:rPr>
              <a:t>Do never use Full Qualify domain name in the Logon credentials</a:t>
            </a:r>
          </a:p>
          <a:p>
            <a:pPr defTabSz="932597">
              <a:defRPr/>
            </a:pPr>
            <a:endParaRPr lang="en-US" sz="1600" kern="0" dirty="0">
              <a:solidFill>
                <a:srgbClr val="FFFFFF"/>
              </a:solidFill>
              <a:latin typeface="Segoe UI Light"/>
            </a:endParaRPr>
          </a:p>
          <a:p>
            <a:pPr defTabSz="932597">
              <a:defRPr/>
            </a:pPr>
            <a:r>
              <a:rPr lang="en-US" sz="1600" kern="0" dirty="0" smtClean="0">
                <a:solidFill>
                  <a:srgbClr val="FFFFFF"/>
                </a:solidFill>
                <a:latin typeface="Segoe UI Light"/>
              </a:rPr>
              <a:t>Make sure the BTARN in-process host is the default send handler of HTTP Adapter</a:t>
            </a:r>
            <a:endParaRPr lang="en-US" sz="1600" kern="0" dirty="0">
              <a:solidFill>
                <a:srgbClr val="FFFFFF"/>
              </a:solidFill>
              <a:latin typeface="Segoe UI Light"/>
            </a:endParaRPr>
          </a:p>
        </p:txBody>
      </p:sp>
      <p:sp>
        <p:nvSpPr>
          <p:cNvPr id="24" name="Rectangle 23"/>
          <p:cNvSpPr/>
          <p:nvPr/>
        </p:nvSpPr>
        <p:spPr>
          <a:xfrm>
            <a:off x="6263941" y="1535867"/>
            <a:ext cx="2919777" cy="5201755"/>
          </a:xfrm>
          <a:prstGeom prst="rect">
            <a:avLst/>
          </a:prstGeom>
          <a:solidFill>
            <a:srgbClr val="70AD47">
              <a:lumMod val="75000"/>
            </a:srgbClr>
          </a:solidFill>
          <a:ln w="12700" cap="flat" cmpd="sng" algn="ctr">
            <a:noFill/>
            <a:prstDash val="solid"/>
            <a:miter lim="800000"/>
          </a:ln>
          <a:effectLst/>
        </p:spPr>
        <p:txBody>
          <a:bodyPr vert="horz" rtlCol="0" anchor="t"/>
          <a:lstStyle/>
          <a:p>
            <a:pPr algn="ctr" defTabSz="932597">
              <a:defRPr/>
            </a:pPr>
            <a:r>
              <a:rPr lang="en-US" sz="2040" kern="0" dirty="0" smtClean="0">
                <a:solidFill>
                  <a:srgbClr val="FFFFFF"/>
                </a:solidFill>
                <a:latin typeface="Segoe UI Light"/>
              </a:rPr>
              <a:t>BAM</a:t>
            </a:r>
          </a:p>
          <a:p>
            <a:pPr algn="ctr" defTabSz="932597">
              <a:defRPr/>
            </a:pPr>
            <a:endParaRPr lang="en-US" sz="2040" kern="0" dirty="0">
              <a:solidFill>
                <a:srgbClr val="FFFFFF"/>
              </a:solidFill>
              <a:latin typeface="Segoe UI Light"/>
            </a:endParaRPr>
          </a:p>
          <a:p>
            <a:pPr lvl="0" defTabSz="932597">
              <a:defRPr/>
            </a:pPr>
            <a:r>
              <a:rPr lang="en-US" sz="1600" kern="0" dirty="0" smtClean="0">
                <a:solidFill>
                  <a:srgbClr val="FFFFFF"/>
                </a:solidFill>
                <a:latin typeface="Segoe UI Light"/>
              </a:rPr>
              <a:t>BTARN </a:t>
            </a:r>
            <a:r>
              <a:rPr lang="en-US" sz="1600" kern="0" dirty="0">
                <a:solidFill>
                  <a:srgbClr val="FFFFFF"/>
                </a:solidFill>
                <a:latin typeface="Segoe UI Light"/>
              </a:rPr>
              <a:t>supports enhanced tracking using BizTalk Activity Monitoring (BAM</a:t>
            </a:r>
            <a:r>
              <a:rPr lang="en-US" sz="1600" kern="0" dirty="0" smtClean="0">
                <a:solidFill>
                  <a:srgbClr val="FFFFFF"/>
                </a:solidFill>
                <a:latin typeface="Segoe UI Light"/>
              </a:rPr>
              <a:t>).</a:t>
            </a:r>
            <a:endParaRPr lang="en-US" sz="1600" kern="0" dirty="0">
              <a:solidFill>
                <a:srgbClr val="FFFFFF"/>
              </a:solidFill>
              <a:latin typeface="Segoe UI Light"/>
            </a:endParaRPr>
          </a:p>
          <a:p>
            <a:pPr marL="285750" lvl="0" indent="-285750" defTabSz="932597">
              <a:buFont typeface="Arial" panose="020B0604020202020204" pitchFamily="34" charset="0"/>
              <a:buChar char="•"/>
              <a:defRPr/>
            </a:pPr>
            <a:r>
              <a:rPr lang="en-US" sz="1400" kern="0" dirty="0">
                <a:solidFill>
                  <a:srgbClr val="FFFFFF"/>
                </a:solidFill>
                <a:latin typeface="Segoe UI Light"/>
              </a:rPr>
              <a:t>Right-click the BizTalk Accelerator for RosettaNet node </a:t>
            </a:r>
            <a:r>
              <a:rPr lang="en-US" sz="1400" kern="0" dirty="0" smtClean="0">
                <a:solidFill>
                  <a:srgbClr val="FFFFFF"/>
                </a:solidFill>
                <a:latin typeface="Segoe UI Light"/>
              </a:rPr>
              <a:t>and </a:t>
            </a:r>
            <a:r>
              <a:rPr lang="en-US" sz="1400" kern="0" dirty="0">
                <a:solidFill>
                  <a:srgbClr val="FFFFFF"/>
                </a:solidFill>
                <a:latin typeface="Segoe UI Light"/>
              </a:rPr>
              <a:t>then click Properties</a:t>
            </a:r>
            <a:r>
              <a:rPr lang="en-US" sz="1400" kern="0" dirty="0" smtClean="0">
                <a:solidFill>
                  <a:srgbClr val="FFFFFF"/>
                </a:solidFill>
                <a:latin typeface="Segoe UI Light"/>
              </a:rPr>
              <a:t>.</a:t>
            </a:r>
            <a:endParaRPr lang="en-US" sz="1400" kern="0" dirty="0">
              <a:solidFill>
                <a:srgbClr val="FFFFFF"/>
              </a:solidFill>
              <a:latin typeface="Segoe UI Light"/>
            </a:endParaRPr>
          </a:p>
          <a:p>
            <a:pPr marL="285750" lvl="0" indent="-285750" defTabSz="932597">
              <a:buFont typeface="Arial" panose="020B0604020202020204" pitchFamily="34" charset="0"/>
              <a:buChar char="•"/>
              <a:defRPr/>
            </a:pPr>
            <a:r>
              <a:rPr lang="en-US" sz="1400" kern="0" dirty="0">
                <a:solidFill>
                  <a:srgbClr val="FFFFFF"/>
                </a:solidFill>
                <a:latin typeface="Segoe UI Light"/>
              </a:rPr>
              <a:t>In the Global Properties dialog box, select Enable BAM Tracking to enable tracking, or clear this option to disable it</a:t>
            </a:r>
            <a:r>
              <a:rPr lang="en-US" sz="1400" kern="0" dirty="0" smtClean="0">
                <a:solidFill>
                  <a:srgbClr val="FFFFFF"/>
                </a:solidFill>
                <a:latin typeface="Segoe UI Light"/>
              </a:rPr>
              <a:t>.</a:t>
            </a:r>
          </a:p>
          <a:p>
            <a:pPr marL="285750" lvl="0" indent="-285750" defTabSz="932597">
              <a:buFont typeface="Arial" panose="020B0604020202020204" pitchFamily="34" charset="0"/>
              <a:buChar char="•"/>
              <a:defRPr/>
            </a:pPr>
            <a:endParaRPr lang="en-US" sz="1600" kern="0" dirty="0">
              <a:solidFill>
                <a:srgbClr val="FFFFFF"/>
              </a:solidFill>
              <a:latin typeface="Segoe UI Light"/>
            </a:endParaRPr>
          </a:p>
          <a:p>
            <a:pPr lvl="0" defTabSz="932597">
              <a:defRPr/>
            </a:pPr>
            <a:r>
              <a:rPr lang="en-US" sz="1600" kern="0" dirty="0" smtClean="0">
                <a:solidFill>
                  <a:srgbClr val="FFFFFF"/>
                </a:solidFill>
                <a:latin typeface="Segoe UI Light"/>
              </a:rPr>
              <a:t>Microsoft provide a Tracking file with the </a:t>
            </a:r>
            <a:r>
              <a:rPr lang="en-US" sz="1600" kern="0" dirty="0">
                <a:solidFill>
                  <a:srgbClr val="FFFFFF"/>
                </a:solidFill>
                <a:latin typeface="Segoe UI Light"/>
              </a:rPr>
              <a:t>activity </a:t>
            </a:r>
            <a:r>
              <a:rPr lang="en-US" sz="1600" kern="0" dirty="0" smtClean="0">
                <a:solidFill>
                  <a:srgbClr val="FFFFFF"/>
                </a:solidFill>
                <a:latin typeface="Segoe UI Light"/>
              </a:rPr>
              <a:t>definitions however:</a:t>
            </a:r>
          </a:p>
          <a:p>
            <a:pPr marL="285750" indent="-285750" defTabSz="932597">
              <a:buFont typeface="Arial" panose="020B0604020202020204" pitchFamily="34" charset="0"/>
              <a:buChar char="•"/>
              <a:defRPr/>
            </a:pPr>
            <a:r>
              <a:rPr lang="en-US" sz="1400" kern="0" dirty="0">
                <a:solidFill>
                  <a:srgbClr val="FFFFFF"/>
                </a:solidFill>
                <a:latin typeface="Segoe UI Light"/>
              </a:rPr>
              <a:t>The tracking points are not customizable; </a:t>
            </a:r>
            <a:r>
              <a:rPr lang="en-US" sz="1400" kern="0" dirty="0" smtClean="0">
                <a:solidFill>
                  <a:srgbClr val="FFFFFF"/>
                </a:solidFill>
                <a:latin typeface="Segoe UI Light"/>
              </a:rPr>
              <a:t/>
            </a:r>
            <a:br>
              <a:rPr lang="en-US" sz="1400" kern="0" dirty="0" smtClean="0">
                <a:solidFill>
                  <a:srgbClr val="FFFFFF"/>
                </a:solidFill>
                <a:latin typeface="Segoe UI Light"/>
              </a:rPr>
            </a:br>
            <a:r>
              <a:rPr lang="en-US" sz="1400" kern="0" dirty="0" smtClean="0">
                <a:solidFill>
                  <a:srgbClr val="FFFFFF"/>
                </a:solidFill>
                <a:latin typeface="Segoe UI Light"/>
              </a:rPr>
              <a:t>do </a:t>
            </a:r>
            <a:r>
              <a:rPr lang="en-US" sz="1400" kern="0" dirty="0">
                <a:solidFill>
                  <a:srgbClr val="FFFFFF"/>
                </a:solidFill>
                <a:latin typeface="Segoe UI Light"/>
              </a:rPr>
              <a:t>not change activity definitions. </a:t>
            </a:r>
            <a:endParaRPr lang="en-US" sz="1400" kern="0" dirty="0" smtClean="0">
              <a:solidFill>
                <a:srgbClr val="FFFFFF"/>
              </a:solidFill>
              <a:latin typeface="Segoe UI Light"/>
            </a:endParaRPr>
          </a:p>
          <a:p>
            <a:pPr marL="285750" indent="-285750" defTabSz="932597">
              <a:buFont typeface="Arial" panose="020B0604020202020204" pitchFamily="34" charset="0"/>
              <a:buChar char="•"/>
              <a:defRPr/>
            </a:pPr>
            <a:r>
              <a:rPr lang="en-US" sz="1400" kern="0" dirty="0" smtClean="0">
                <a:solidFill>
                  <a:srgbClr val="FFFFFF"/>
                </a:solidFill>
                <a:latin typeface="Segoe UI Light"/>
              </a:rPr>
              <a:t>You can Manage BAM </a:t>
            </a:r>
            <a:r>
              <a:rPr lang="en-US" sz="1400" kern="0" dirty="0">
                <a:solidFill>
                  <a:srgbClr val="FFFFFF"/>
                </a:solidFill>
                <a:latin typeface="Segoe UI Light"/>
              </a:rPr>
              <a:t>views and deployment.</a:t>
            </a:r>
          </a:p>
        </p:txBody>
      </p:sp>
      <p:sp>
        <p:nvSpPr>
          <p:cNvPr id="25" name="Rectangle 24"/>
          <p:cNvSpPr/>
          <p:nvPr/>
        </p:nvSpPr>
        <p:spPr>
          <a:xfrm>
            <a:off x="9275124" y="1535867"/>
            <a:ext cx="2919777" cy="5201755"/>
          </a:xfrm>
          <a:prstGeom prst="rect">
            <a:avLst/>
          </a:prstGeom>
          <a:solidFill>
            <a:srgbClr val="FFC000">
              <a:lumMod val="75000"/>
            </a:srgbClr>
          </a:solidFill>
          <a:ln w="12700" cap="flat" cmpd="sng" algn="ctr">
            <a:noFill/>
            <a:prstDash val="solid"/>
            <a:miter lim="800000"/>
          </a:ln>
          <a:effectLst/>
        </p:spPr>
        <p:txBody>
          <a:bodyPr vert="horz" rtlCol="0" anchor="t"/>
          <a:lstStyle/>
          <a:p>
            <a:pPr algn="ctr" defTabSz="932597">
              <a:defRPr/>
            </a:pPr>
            <a:r>
              <a:rPr lang="en-US" sz="2040" kern="0" dirty="0">
                <a:solidFill>
                  <a:srgbClr val="FFFFFF"/>
                </a:solidFill>
                <a:latin typeface="Segoe UI Light"/>
              </a:rPr>
              <a:t>Databases </a:t>
            </a:r>
            <a:r>
              <a:rPr lang="en-US" sz="2040" kern="0" dirty="0" smtClean="0">
                <a:solidFill>
                  <a:srgbClr val="FFFFFF"/>
                </a:solidFill>
                <a:latin typeface="Segoe UI Light"/>
              </a:rPr>
              <a:t>Maintenance</a:t>
            </a:r>
          </a:p>
          <a:p>
            <a:pPr algn="ctr" defTabSz="932597">
              <a:defRPr/>
            </a:pPr>
            <a:endParaRPr lang="en-US" sz="2040" kern="0" dirty="0">
              <a:solidFill>
                <a:srgbClr val="FFFFFF"/>
              </a:solidFill>
              <a:latin typeface="Segoe UI Light"/>
            </a:endParaRPr>
          </a:p>
          <a:p>
            <a:pPr lvl="0" defTabSz="932597">
              <a:defRPr/>
            </a:pPr>
            <a:r>
              <a:rPr lang="en-US" sz="1600" kern="0" dirty="0" smtClean="0">
                <a:solidFill>
                  <a:srgbClr val="FFFFFF"/>
                </a:solidFill>
                <a:latin typeface="Segoe UI Light"/>
              </a:rPr>
              <a:t>Remember </a:t>
            </a:r>
            <a:r>
              <a:rPr lang="en-US" sz="1600" b="1" kern="0" dirty="0" smtClean="0">
                <a:solidFill>
                  <a:srgbClr val="FFFFFF"/>
                </a:solidFill>
                <a:latin typeface="Segoe UI Light"/>
              </a:rPr>
              <a:t>TIP #1</a:t>
            </a:r>
            <a:endParaRPr lang="en-US" sz="1600" kern="0" dirty="0">
              <a:solidFill>
                <a:srgbClr val="FFFFFF"/>
              </a:solidFill>
              <a:latin typeface="Segoe UI Light"/>
            </a:endParaRPr>
          </a:p>
          <a:p>
            <a:pPr marL="285750" lvl="0" indent="-285750" defTabSz="932597">
              <a:buFont typeface="Arial" panose="020B0604020202020204" pitchFamily="34" charset="0"/>
              <a:buChar char="•"/>
              <a:defRPr/>
            </a:pPr>
            <a:r>
              <a:rPr lang="en-US" sz="1400" kern="0" dirty="0" smtClean="0">
                <a:solidFill>
                  <a:srgbClr val="FFFFFF"/>
                </a:solidFill>
                <a:latin typeface="Segoe UI Light"/>
              </a:rPr>
              <a:t>BTARN database are not </a:t>
            </a:r>
            <a:r>
              <a:rPr lang="en-US" sz="1400" kern="0" dirty="0" err="1" smtClean="0">
                <a:solidFill>
                  <a:srgbClr val="FFFFFF"/>
                </a:solidFill>
                <a:latin typeface="Segoe UI Light"/>
              </a:rPr>
              <a:t>backuped</a:t>
            </a:r>
            <a:r>
              <a:rPr lang="en-US" sz="1400" kern="0" dirty="0" smtClean="0">
                <a:solidFill>
                  <a:srgbClr val="FFFFFF"/>
                </a:solidFill>
                <a:latin typeface="Segoe UI Light"/>
              </a:rPr>
              <a:t> by default</a:t>
            </a:r>
          </a:p>
          <a:p>
            <a:pPr lvl="0" defTabSz="932597">
              <a:defRPr/>
            </a:pPr>
            <a:endParaRPr lang="en-US" sz="1600" kern="0" dirty="0">
              <a:solidFill>
                <a:srgbClr val="FFFFFF"/>
              </a:solidFill>
              <a:latin typeface="Segoe UI Light"/>
            </a:endParaRPr>
          </a:p>
          <a:p>
            <a:pPr lvl="0" defTabSz="932597">
              <a:defRPr/>
            </a:pPr>
            <a:r>
              <a:rPr lang="en-US" sz="1600" kern="0" dirty="0">
                <a:solidFill>
                  <a:srgbClr val="FFFFFF"/>
                </a:solidFill>
                <a:latin typeface="Segoe UI Light"/>
              </a:rPr>
              <a:t>There are no maintenance </a:t>
            </a:r>
            <a:r>
              <a:rPr lang="en-US" sz="1600" kern="0" dirty="0" smtClean="0">
                <a:solidFill>
                  <a:srgbClr val="FFFFFF"/>
                </a:solidFill>
                <a:latin typeface="Segoe UI Light"/>
              </a:rPr>
              <a:t>processes to clean up this database</a:t>
            </a:r>
          </a:p>
          <a:p>
            <a:pPr marL="285750" lvl="0" indent="-285750" defTabSz="932597">
              <a:buFont typeface="Arial" panose="020B0604020202020204" pitchFamily="34" charset="0"/>
              <a:buChar char="•"/>
              <a:defRPr/>
            </a:pPr>
            <a:r>
              <a:rPr lang="en-US" sz="1400" kern="0" dirty="0">
                <a:solidFill>
                  <a:srgbClr val="FFFFFF"/>
                </a:solidFill>
                <a:latin typeface="Segoe UI Light"/>
              </a:rPr>
              <a:t>BTARN databases can grow quickly because they contain the PIP XML that you are </a:t>
            </a:r>
            <a:r>
              <a:rPr lang="en-US" sz="1400" kern="0" dirty="0" smtClean="0">
                <a:solidFill>
                  <a:srgbClr val="FFFFFF"/>
                </a:solidFill>
                <a:latin typeface="Segoe UI Light"/>
              </a:rPr>
              <a:t>processing</a:t>
            </a:r>
            <a:endParaRPr lang="en-US" sz="1400" kern="0" dirty="0">
              <a:solidFill>
                <a:srgbClr val="FFFFFF"/>
              </a:solidFill>
              <a:latin typeface="Segoe UI Light"/>
            </a:endParaRPr>
          </a:p>
          <a:p>
            <a:pPr marL="285750" lvl="0" indent="-285750" defTabSz="932597">
              <a:buFont typeface="Arial" panose="020B0604020202020204" pitchFamily="34" charset="0"/>
              <a:buChar char="•"/>
              <a:defRPr/>
            </a:pPr>
            <a:r>
              <a:rPr lang="en-US" sz="1400" kern="0" dirty="0" smtClean="0">
                <a:solidFill>
                  <a:srgbClr val="FFFFFF"/>
                </a:solidFill>
                <a:latin typeface="Segoe UI Light"/>
              </a:rPr>
              <a:t>They can effect the performance of your environment </a:t>
            </a:r>
          </a:p>
          <a:p>
            <a:pPr marL="285750" lvl="0" indent="-285750" defTabSz="932597">
              <a:buFont typeface="Arial" panose="020B0604020202020204" pitchFamily="34" charset="0"/>
              <a:buChar char="•"/>
              <a:defRPr/>
            </a:pPr>
            <a:r>
              <a:rPr lang="en-US" sz="1400" kern="0" dirty="0" smtClean="0">
                <a:solidFill>
                  <a:srgbClr val="FFFFFF"/>
                </a:solidFill>
                <a:latin typeface="Segoe UI Light"/>
              </a:rPr>
              <a:t>There are important</a:t>
            </a:r>
          </a:p>
          <a:p>
            <a:pPr marL="285750" lvl="0" indent="-285750" defTabSz="932597">
              <a:buFont typeface="Arial" panose="020B0604020202020204" pitchFamily="34" charset="0"/>
              <a:buChar char="•"/>
              <a:defRPr/>
            </a:pPr>
            <a:endParaRPr lang="en-US" sz="1400" kern="0" dirty="0">
              <a:solidFill>
                <a:srgbClr val="FFFFFF"/>
              </a:solidFill>
              <a:latin typeface="Segoe UI Light"/>
            </a:endParaRPr>
          </a:p>
          <a:p>
            <a:pPr lvl="0" defTabSz="932597">
              <a:defRPr/>
            </a:pPr>
            <a:r>
              <a:rPr lang="en-US" sz="1600" kern="0" dirty="0">
                <a:solidFill>
                  <a:srgbClr val="FFFFFF"/>
                </a:solidFill>
                <a:latin typeface="Segoe UI Light"/>
              </a:rPr>
              <a:t>You need to create this maintenance processes according to the legal requirements of the company</a:t>
            </a:r>
          </a:p>
          <a:p>
            <a:pPr algn="ctr" defTabSz="932597">
              <a:defRPr/>
            </a:pPr>
            <a:endParaRPr lang="en-US" sz="2040" kern="0" dirty="0" smtClean="0">
              <a:solidFill>
                <a:srgbClr val="FFFFFF"/>
              </a:solidFill>
              <a:latin typeface="Segoe UI Light"/>
            </a:endParaRPr>
          </a:p>
        </p:txBody>
      </p:sp>
      <p:sp>
        <p:nvSpPr>
          <p:cNvPr id="11" name="Title 1"/>
          <p:cNvSpPr>
            <a:spLocks noGrp="1"/>
          </p:cNvSpPr>
          <p:nvPr>
            <p:ph type="title"/>
          </p:nvPr>
        </p:nvSpPr>
        <p:spPr>
          <a:xfrm>
            <a:off x="274639" y="295274"/>
            <a:ext cx="11889564" cy="917575"/>
          </a:xfrm>
        </p:spPr>
        <p:txBody>
          <a:bodyPr vert="horz" wrap="square" lIns="146304" tIns="91440" rIns="146304" bIns="91440" rtlCol="0" anchor="t">
            <a:noAutofit/>
          </a:bodyPr>
          <a:lstStyle/>
          <a:p>
            <a:r>
              <a:rPr lang="en-US" sz="4000" dirty="0">
                <a:gradFill>
                  <a:gsLst>
                    <a:gs pos="1250">
                      <a:srgbClr val="FFFFFF"/>
                    </a:gs>
                    <a:gs pos="100000">
                      <a:srgbClr val="FFFFFF"/>
                    </a:gs>
                  </a:gsLst>
                  <a:lin ang="5400000" scaled="0"/>
                </a:gradFill>
                <a:latin typeface="Segoe UI Light"/>
              </a:rPr>
              <a:t>TIP </a:t>
            </a:r>
            <a:r>
              <a:rPr lang="en-US" sz="4000" dirty="0" smtClean="0">
                <a:gradFill>
                  <a:gsLst>
                    <a:gs pos="1250">
                      <a:srgbClr val="FFFFFF"/>
                    </a:gs>
                    <a:gs pos="100000">
                      <a:srgbClr val="FFFFFF"/>
                    </a:gs>
                  </a:gsLst>
                  <a:lin ang="5400000" scaled="0"/>
                </a:gradFill>
                <a:latin typeface="Segoe UI Light"/>
              </a:rPr>
              <a:t>#17 </a:t>
            </a:r>
            <a:r>
              <a:rPr lang="en-US" sz="4000" dirty="0">
                <a:gradFill>
                  <a:gsLst>
                    <a:gs pos="1250">
                      <a:srgbClr val="FFFFFF"/>
                    </a:gs>
                    <a:gs pos="100000">
                      <a:srgbClr val="FFFFFF"/>
                    </a:gs>
                  </a:gsLst>
                  <a:lin ang="5400000" scaled="0"/>
                </a:gradFill>
                <a:latin typeface="Segoe UI Light"/>
              </a:rPr>
              <a:t>– RosettaNet Gotchas</a:t>
            </a:r>
          </a:p>
        </p:txBody>
      </p:sp>
    </p:spTree>
    <p:extLst>
      <p:ext uri="{BB962C8B-B14F-4D97-AF65-F5344CB8AC3E}">
        <p14:creationId xmlns:p14="http://schemas.microsoft.com/office/powerpoint/2010/main" val="62586538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472877" y="4317630"/>
            <a:ext cx="7040880" cy="2453692"/>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#18 </a:t>
            </a:r>
            <a:r>
              <a:rPr lang="en-US" sz="4000" dirty="0"/>
              <a:t>– Validating RosettaNet messages</a:t>
            </a:r>
            <a:endParaRPr lang="en-US" sz="4000" dirty="0">
              <a:solidFill>
                <a:schemeClr val="tx1"/>
              </a:solidFill>
            </a:endParaRPr>
          </a:p>
        </p:txBody>
      </p:sp>
      <p:sp>
        <p:nvSpPr>
          <p:cNvPr id="52" name="Rectangle 51"/>
          <p:cNvSpPr/>
          <p:nvPr/>
        </p:nvSpPr>
        <p:spPr>
          <a:xfrm>
            <a:off x="4472877" y="1337022"/>
            <a:ext cx="7040880" cy="287490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r>
              <a:rPr lang="en-US" sz="2400" b="1" noProof="1" smtClean="0">
                <a:gradFill>
                  <a:gsLst>
                    <a:gs pos="1250">
                      <a:srgbClr val="FFFFFF"/>
                    </a:gs>
                    <a:gs pos="100000">
                      <a:srgbClr val="FFFFFF"/>
                    </a:gs>
                  </a:gsLst>
                  <a:lin ang="5400000" scaled="0"/>
                </a:gradFill>
              </a:rPr>
              <a:t>  </a:t>
            </a:r>
            <a:endParaRPr lang="en-US" sz="2400" noProof="1">
              <a:gradFill>
                <a:gsLst>
                  <a:gs pos="1250">
                    <a:srgbClr val="FFFFFF"/>
                  </a:gs>
                  <a:gs pos="100000">
                    <a:srgbClr val="FFFFFF"/>
                  </a:gs>
                </a:gsLst>
                <a:lin ang="5400000" scaled="0"/>
              </a:gradFill>
            </a:endParaRPr>
          </a:p>
        </p:txBody>
      </p:sp>
      <p:sp>
        <p:nvSpPr>
          <p:cNvPr id="56" name="Text Placeholder 4"/>
          <p:cNvSpPr txBox="1">
            <a:spLocks/>
          </p:cNvSpPr>
          <p:nvPr/>
        </p:nvSpPr>
        <p:spPr>
          <a:xfrm>
            <a:off x="4472877" y="4317630"/>
            <a:ext cx="7040880" cy="2453692"/>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a:gradFill>
                  <a:gsLst>
                    <a:gs pos="1250">
                      <a:srgbClr val="FFFFFF"/>
                    </a:gs>
                    <a:gs pos="100000">
                      <a:srgbClr val="FFFFFF"/>
                    </a:gs>
                  </a:gsLst>
                  <a:lin ang="5400000" scaled="0"/>
                </a:gradFill>
                <a:latin typeface="Segoe UI"/>
              </a:rPr>
              <a:t>Set the Validate Testmap Output </a:t>
            </a:r>
            <a:r>
              <a:rPr lang="en-US" sz="2000" noProof="1" smtClean="0">
                <a:gradFill>
                  <a:gsLst>
                    <a:gs pos="1250">
                      <a:srgbClr val="FFFFFF"/>
                    </a:gs>
                    <a:gs pos="100000">
                      <a:srgbClr val="FFFFFF"/>
                    </a:gs>
                  </a:gsLst>
                  <a:lin ang="5400000" scaled="0"/>
                </a:gradFill>
                <a:latin typeface="Segoe UI"/>
              </a:rPr>
              <a:t>property of your map has False</a:t>
            </a:r>
          </a:p>
          <a:p>
            <a:endParaRPr lang="en-US" sz="800" noProof="1">
              <a:gradFill>
                <a:gsLst>
                  <a:gs pos="1250">
                    <a:srgbClr val="FFFFFF"/>
                  </a:gs>
                  <a:gs pos="100000">
                    <a:srgbClr val="FFFFFF"/>
                  </a:gs>
                </a:gsLst>
                <a:lin ang="5400000" scaled="0"/>
              </a:gradFill>
              <a:latin typeface="Segoe UI"/>
            </a:endParaRPr>
          </a:p>
          <a:p>
            <a:r>
              <a:rPr lang="en-US" sz="2000" noProof="1" smtClean="0">
                <a:gradFill>
                  <a:gsLst>
                    <a:gs pos="1250">
                      <a:srgbClr val="FFFFFF"/>
                    </a:gs>
                    <a:gs pos="100000">
                      <a:srgbClr val="FFFFFF"/>
                    </a:gs>
                  </a:gsLst>
                  <a:lin ang="5400000" scaled="0"/>
                </a:gradFill>
                <a:latin typeface="Segoe UI"/>
              </a:rPr>
              <a:t>Open the result message of the transformation inside visual studio and delete the following namespace from the message:</a:t>
            </a:r>
          </a:p>
          <a:p>
            <a:pPr marL="342900" indent="-342900">
              <a:buFont typeface="Arial" panose="020B0604020202020204" pitchFamily="34" charset="0"/>
              <a:buChar char="•"/>
            </a:pPr>
            <a:r>
              <a:rPr lang="pt-PT" sz="1600" dirty="0"/>
              <a:t>xmlns:ns2="http://www.w3.org/XML/1998/namespace"</a:t>
            </a:r>
            <a:r>
              <a:rPr lang="en-US" sz="1600" noProof="1" smtClean="0">
                <a:gradFill>
                  <a:gsLst>
                    <a:gs pos="1250">
                      <a:srgbClr val="FFFFFF"/>
                    </a:gs>
                    <a:gs pos="100000">
                      <a:srgbClr val="FFFFFF"/>
                    </a:gs>
                  </a:gsLst>
                  <a:lin ang="5400000" scaled="0"/>
                </a:gradFill>
                <a:latin typeface="Segoe UI"/>
              </a:rPr>
              <a:t> </a:t>
            </a:r>
          </a:p>
          <a:p>
            <a:endParaRPr lang="en-US" sz="800" noProof="1" smtClean="0">
              <a:gradFill>
                <a:gsLst>
                  <a:gs pos="1250">
                    <a:srgbClr val="FFFFFF"/>
                  </a:gs>
                  <a:gs pos="100000">
                    <a:srgbClr val="FFFFFF"/>
                  </a:gs>
                </a:gsLst>
                <a:lin ang="5400000" scaled="0"/>
              </a:gradFill>
              <a:latin typeface="Segoe UI"/>
            </a:endParaRPr>
          </a:p>
          <a:p>
            <a:r>
              <a:rPr lang="en-US" sz="2000" b="1" noProof="1" smtClean="0">
                <a:gradFill>
                  <a:gsLst>
                    <a:gs pos="1250">
                      <a:srgbClr val="FFFFFF"/>
                    </a:gs>
                    <a:gs pos="100000">
                      <a:srgbClr val="FFFFFF"/>
                    </a:gs>
                  </a:gsLst>
                  <a:lin ang="5400000" scaled="0"/>
                </a:gradFill>
                <a:latin typeface="Segoe UI"/>
              </a:rPr>
              <a:t>And now validate this message against the PIP Schema</a:t>
            </a:r>
          </a:p>
        </p:txBody>
      </p:sp>
      <p:sp>
        <p:nvSpPr>
          <p:cNvPr id="58" name="Freeform 57"/>
          <p:cNvSpPr/>
          <p:nvPr/>
        </p:nvSpPr>
        <p:spPr>
          <a:xfrm>
            <a:off x="1068439" y="1337022"/>
            <a:ext cx="3267754" cy="28749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800" dirty="0"/>
              <a:t>Extending BTARN</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000" dirty="0" smtClean="0"/>
              <a:t>with </a:t>
            </a:r>
            <a:r>
              <a:rPr lang="en-US" sz="2000" dirty="0"/>
              <a:t>a New PIP </a:t>
            </a:r>
            <a:endParaRPr lang="en-US" sz="2000" dirty="0">
              <a:gradFill>
                <a:gsLst>
                  <a:gs pos="0">
                    <a:srgbClr val="FFFFFF"/>
                  </a:gs>
                  <a:gs pos="100000">
                    <a:srgbClr val="FFFFFF"/>
                  </a:gs>
                </a:gsLst>
                <a:lin ang="5400000" scaled="0"/>
              </a:gradFill>
            </a:endParaRPr>
          </a:p>
        </p:txBody>
      </p:sp>
      <p:sp>
        <p:nvSpPr>
          <p:cNvPr id="76" name="Freeform 75"/>
          <p:cNvSpPr/>
          <p:nvPr/>
        </p:nvSpPr>
        <p:spPr>
          <a:xfrm>
            <a:off x="1068439" y="4317630"/>
            <a:ext cx="3267754" cy="2453692"/>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Workaround</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to validate the message against the schema</a:t>
            </a:r>
            <a:endParaRPr lang="en-US" sz="2600" dirty="0">
              <a:gradFill>
                <a:gsLst>
                  <a:gs pos="0">
                    <a:srgbClr val="FFFFFF"/>
                  </a:gs>
                  <a:gs pos="100000">
                    <a:srgbClr val="FFFFFF"/>
                  </a:gs>
                </a:gsLst>
                <a:lin ang="5400000" scaled="0"/>
              </a:gradFill>
            </a:endParaRPr>
          </a:p>
        </p:txBody>
      </p:sp>
      <p:sp>
        <p:nvSpPr>
          <p:cNvPr id="21" name="TextBox 20"/>
          <p:cNvSpPr txBox="1"/>
          <p:nvPr/>
        </p:nvSpPr>
        <p:spPr>
          <a:xfrm>
            <a:off x="974018" y="6226557"/>
            <a:ext cx="3362175" cy="544765"/>
          </a:xfrm>
          <a:prstGeom prst="rect">
            <a:avLst/>
          </a:prstGeom>
          <a:noFill/>
        </p:spPr>
        <p:txBody>
          <a:bodyPr wrap="square" lIns="182880" tIns="146304" rIns="182880" bIns="146304" rtlCol="0">
            <a:spAutoFit/>
          </a:bodyPr>
          <a:lstStyle/>
          <a:p>
            <a:pPr>
              <a:lnSpc>
                <a:spcPct val="90000"/>
              </a:lnSpc>
            </a:pPr>
            <a:r>
              <a:rPr lang="pt-PT" sz="900" b="1" dirty="0">
                <a:gradFill>
                  <a:gsLst>
                    <a:gs pos="2917">
                      <a:schemeClr val="tx1"/>
                    </a:gs>
                    <a:gs pos="30000">
                      <a:schemeClr val="tx1"/>
                    </a:gs>
                  </a:gsLst>
                  <a:lin ang="5400000" scaled="0"/>
                </a:gradFill>
              </a:rPr>
              <a:t>https://msdn.microsoft.com/en-us/library/bb950204%28v=bts.10%29.aspx</a:t>
            </a:r>
            <a:endParaRPr lang="pt-PT" sz="900" b="1" dirty="0" smtClean="0">
              <a:gradFill>
                <a:gsLst>
                  <a:gs pos="2917">
                    <a:schemeClr val="tx1"/>
                  </a:gs>
                  <a:gs pos="30000">
                    <a:schemeClr val="tx1"/>
                  </a:gs>
                </a:gsLst>
                <a:lin ang="5400000" scaled="0"/>
              </a:gradFill>
            </a:endParaRPr>
          </a:p>
        </p:txBody>
      </p:sp>
      <p:sp>
        <p:nvSpPr>
          <p:cNvPr id="13" name="Text Placeholder 4"/>
          <p:cNvSpPr txBox="1">
            <a:spLocks/>
          </p:cNvSpPr>
          <p:nvPr/>
        </p:nvSpPr>
        <p:spPr>
          <a:xfrm>
            <a:off x="4472878" y="1349519"/>
            <a:ext cx="7040880" cy="2862403"/>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noProof="1">
                <a:gradFill>
                  <a:gsLst>
                    <a:gs pos="1250">
                      <a:srgbClr val="FFFFFF"/>
                    </a:gs>
                    <a:gs pos="100000">
                      <a:srgbClr val="FFFFFF"/>
                    </a:gs>
                  </a:gsLst>
                  <a:lin ang="5400000" scaled="0"/>
                </a:gradFill>
                <a:latin typeface="Segoe UI"/>
              </a:rPr>
              <a:t>Add Existing Item </a:t>
            </a:r>
            <a:r>
              <a:rPr lang="en-US" sz="1800" noProof="1">
                <a:gradFill>
                  <a:gsLst>
                    <a:gs pos="1250">
                      <a:srgbClr val="FFFFFF"/>
                    </a:gs>
                    <a:gs pos="100000">
                      <a:srgbClr val="FFFFFF"/>
                    </a:gs>
                  </a:gsLst>
                  <a:lin ang="5400000" scaled="0"/>
                </a:gradFill>
                <a:latin typeface="Segoe UI"/>
              </a:rPr>
              <a:t>dialog box, move to &lt;drive&gt;:\Program Files\Microsoft BizTalk 2009 Accelerator for RosettaNet\SDK\Schemas, select xml.xsd, then click Add</a:t>
            </a:r>
            <a:r>
              <a:rPr lang="en-US" sz="1800" noProof="1" smtClean="0">
                <a:gradFill>
                  <a:gsLst>
                    <a:gs pos="1250">
                      <a:srgbClr val="FFFFFF"/>
                    </a:gs>
                    <a:gs pos="100000">
                      <a:srgbClr val="FFFFFF"/>
                    </a:gs>
                  </a:gsLst>
                  <a:lin ang="5400000" scaled="0"/>
                </a:gradFill>
                <a:latin typeface="Segoe UI"/>
              </a:rPr>
              <a:t>.</a:t>
            </a:r>
          </a:p>
          <a:p>
            <a:endParaRPr lang="en-US" sz="800" noProof="1">
              <a:gradFill>
                <a:gsLst>
                  <a:gs pos="1250">
                    <a:srgbClr val="FFFFFF"/>
                  </a:gs>
                  <a:gs pos="100000">
                    <a:srgbClr val="FFFFFF"/>
                  </a:gs>
                </a:gsLst>
                <a:lin ang="5400000" scaled="0"/>
              </a:gradFill>
              <a:latin typeface="Segoe UI"/>
            </a:endParaRPr>
          </a:p>
          <a:p>
            <a:r>
              <a:rPr lang="en-US" sz="1800" noProof="1" smtClean="0">
                <a:gradFill>
                  <a:gsLst>
                    <a:gs pos="1250">
                      <a:srgbClr val="FFFFFF"/>
                    </a:gs>
                    <a:gs pos="100000">
                      <a:srgbClr val="FFFFFF"/>
                    </a:gs>
                  </a:gsLst>
                  <a:lin ang="5400000" scaled="0"/>
                </a:gradFill>
                <a:latin typeface="Segoe UI"/>
              </a:rPr>
              <a:t>You need to fix the xml.xsd import in the new PIP Schema with a reference to the previous schema add to the solution</a:t>
            </a:r>
          </a:p>
          <a:p>
            <a:endParaRPr lang="en-US" sz="800" noProof="1">
              <a:gradFill>
                <a:gsLst>
                  <a:gs pos="1250">
                    <a:srgbClr val="FFFFFF"/>
                  </a:gs>
                  <a:gs pos="100000">
                    <a:srgbClr val="FFFFFF"/>
                  </a:gs>
                </a:gsLst>
                <a:lin ang="5400000" scaled="0"/>
              </a:gradFill>
              <a:latin typeface="Segoe UI"/>
            </a:endParaRPr>
          </a:p>
          <a:p>
            <a:r>
              <a:rPr lang="en-US" sz="1800" noProof="1" smtClean="0">
                <a:gradFill>
                  <a:gsLst>
                    <a:gs pos="1250">
                      <a:srgbClr val="FFFFFF"/>
                    </a:gs>
                    <a:gs pos="100000">
                      <a:srgbClr val="FFFFFF"/>
                    </a:gs>
                  </a:gsLst>
                  <a:lin ang="5400000" scaled="0"/>
                </a:gradFill>
                <a:latin typeface="Segoe UI"/>
              </a:rPr>
              <a:t>However when you use a Map to transform an incoming message to a PIP message you will get this error while validating inside VS:</a:t>
            </a:r>
            <a:endParaRPr lang="en-US" sz="1800" noProof="1">
              <a:gradFill>
                <a:gsLst>
                  <a:gs pos="1250">
                    <a:srgbClr val="FFFFFF"/>
                  </a:gs>
                  <a:gs pos="100000">
                    <a:srgbClr val="FFFFFF"/>
                  </a:gs>
                </a:gsLst>
                <a:lin ang="5400000" scaled="0"/>
              </a:gradFill>
              <a:latin typeface="Segoe UI"/>
            </a:endParaRPr>
          </a:p>
          <a:p>
            <a:pPr marL="285750" indent="-285750">
              <a:buFont typeface="Arial" panose="020B0604020202020204" pitchFamily="34" charset="0"/>
              <a:buChar char="•"/>
            </a:pPr>
            <a:r>
              <a:rPr lang="en-US" sz="1600" dirty="0"/>
              <a:t>Output validation error: Prefix 'ns2' cannot be mapped to namespace name reserved for "xml" or "</a:t>
            </a:r>
            <a:r>
              <a:rPr lang="en-US" sz="1600" dirty="0" err="1"/>
              <a:t>xmlns</a:t>
            </a:r>
            <a:r>
              <a:rPr lang="en-US" sz="1600" dirty="0"/>
              <a:t>". Line 1, position 215.</a:t>
            </a:r>
            <a:endParaRPr lang="en-US" sz="1600" noProof="1">
              <a:gradFill>
                <a:gsLst>
                  <a:gs pos="125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935640532"/>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1+#ppt_w/2"/>
                                          </p:val>
                                        </p:tav>
                                        <p:tav tm="100000">
                                          <p:val>
                                            <p:strVal val="#ppt_x"/>
                                          </p:val>
                                        </p:tav>
                                      </p:tavLst>
                                    </p:anim>
                                    <p:anim calcmode="lin" valueType="num">
                                      <p:cBhvr additive="base">
                                        <p:cTn id="16" dur="500" fill="hold"/>
                                        <p:tgtEl>
                                          <p:spTgt spid="7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6" grpId="0"/>
      <p:bldP spid="76" grpId="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Final Tip</a:t>
            </a:r>
            <a:endParaRPr lang="pt-PT"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9" y="1212849"/>
            <a:ext cx="4752528" cy="5545540"/>
          </a:xfrm>
          <a:prstGeom prst="rect">
            <a:avLst/>
          </a:prstGeom>
        </p:spPr>
      </p:pic>
      <p:pic>
        <p:nvPicPr>
          <p:cNvPr id="2" name="Picture 1"/>
          <p:cNvPicPr>
            <a:picLocks noChangeAspect="1"/>
          </p:cNvPicPr>
          <p:nvPr/>
        </p:nvPicPr>
        <p:blipFill>
          <a:blip r:embed="rId3"/>
          <a:stretch>
            <a:fillRect/>
          </a:stretch>
        </p:blipFill>
        <p:spPr>
          <a:xfrm>
            <a:off x="5282133" y="-65214"/>
            <a:ext cx="7848872" cy="7108414"/>
          </a:xfrm>
          <a:prstGeom prst="rect">
            <a:avLst/>
          </a:prstGeom>
        </p:spPr>
      </p:pic>
    </p:spTree>
    <p:extLst>
      <p:ext uri="{BB962C8B-B14F-4D97-AF65-F5344CB8AC3E}">
        <p14:creationId xmlns:p14="http://schemas.microsoft.com/office/powerpoint/2010/main" val="290605960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02149" y="4519276"/>
            <a:ext cx="10100664" cy="2433530"/>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24841" y="4519276"/>
            <a:ext cx="9986793" cy="730085"/>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5"/>
              </a:buBlip>
            </a:pPr>
            <a:endParaRPr lang="en-US" sz="2400" dirty="0">
              <a:gradFill>
                <a:gsLst>
                  <a:gs pos="0">
                    <a:srgbClr val="FFFFFF"/>
                  </a:gs>
                  <a:gs pos="100000">
                    <a:srgbClr val="FFFFFF"/>
                  </a:gs>
                </a:gsLst>
                <a:lin ang="5400000" scaled="0"/>
              </a:gradFill>
            </a:endParaRPr>
          </a:p>
        </p:txBody>
      </p:sp>
      <p:grpSp>
        <p:nvGrpSpPr>
          <p:cNvPr id="4" name="Group 3"/>
          <p:cNvGrpSpPr/>
          <p:nvPr/>
        </p:nvGrpSpPr>
        <p:grpSpPr>
          <a:xfrm>
            <a:off x="4006366" y="1841079"/>
            <a:ext cx="7201589" cy="2684240"/>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5"/>
                </a:buBlip>
              </a:pPr>
              <a:endParaRPr lang="en-US" sz="2400" dirty="0">
                <a:gradFill>
                  <a:gsLst>
                    <a:gs pos="0">
                      <a:srgbClr val="FFFFFF"/>
                    </a:gs>
                    <a:gs pos="100000">
                      <a:srgbClr val="FFFFFF"/>
                    </a:gs>
                  </a:gsLst>
                  <a:lin ang="5400000" scaled="0"/>
                </a:gradFill>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lvl="1" indent="-403225" defTabSz="914400">
                <a:lnSpc>
                  <a:spcPct val="90000"/>
                </a:lnSpc>
                <a:spcBef>
                  <a:spcPct val="20000"/>
                </a:spcBef>
                <a:buSzPct val="105000"/>
                <a:buFontTx/>
                <a:buBlip>
                  <a:blip r:embed="rId6"/>
                </a:buBlip>
              </a:pPr>
              <a:r>
                <a:rPr lang="en-US" sz="2400" dirty="0" smtClean="0">
                  <a:solidFill>
                    <a:srgbClr val="FFFFFF">
                      <a:alpha val="99000"/>
                    </a:srgbClr>
                  </a:solidFill>
                </a:rPr>
                <a:t>sandro.pereira@devscope.net</a:t>
              </a:r>
            </a:p>
            <a:p>
              <a:pPr marL="860425" lvl="1" indent="-403225" defTabSz="914400">
                <a:lnSpc>
                  <a:spcPct val="90000"/>
                </a:lnSpc>
                <a:spcBef>
                  <a:spcPct val="20000"/>
                </a:spcBef>
                <a:buSzPct val="105000"/>
                <a:buFontTx/>
                <a:buBlip>
                  <a:blip r:embed="rId6"/>
                </a:buBlip>
              </a:pPr>
              <a:r>
                <a:rPr lang="en-US" sz="2400" noProof="1" smtClean="0">
                  <a:solidFill>
                    <a:srgbClr val="FFFFFF">
                      <a:alpha val="99000"/>
                    </a:srgbClr>
                  </a:solidFill>
                </a:rPr>
                <a:t>linkedin.com/in/sandropereira</a:t>
              </a:r>
            </a:p>
            <a:p>
              <a:pPr marL="860425" lvl="1" indent="-403225" defTabSz="914400">
                <a:lnSpc>
                  <a:spcPct val="90000"/>
                </a:lnSpc>
                <a:spcBef>
                  <a:spcPct val="20000"/>
                </a:spcBef>
                <a:buSzPct val="105000"/>
                <a:buFontTx/>
                <a:buBlip>
                  <a:blip r:embed="rId6"/>
                </a:buBlip>
              </a:pPr>
              <a:r>
                <a:rPr lang="en-US" sz="2400" dirty="0" smtClean="0">
                  <a:solidFill>
                    <a:srgbClr val="FFFFFF">
                      <a:alpha val="99000"/>
                    </a:srgbClr>
                  </a:solidFill>
                </a:rPr>
                <a:t>@</a:t>
              </a:r>
              <a:r>
                <a:rPr lang="en-US" sz="2400" dirty="0">
                  <a:solidFill>
                    <a:srgbClr val="FFFFFF">
                      <a:alpha val="99000"/>
                    </a:srgbClr>
                  </a:solidFill>
                </a:rPr>
                <a:t>sandro_asp </a:t>
              </a:r>
              <a:endParaRPr lang="en-US" sz="2400" dirty="0" smtClean="0">
                <a:solidFill>
                  <a:srgbClr val="FFFFFF">
                    <a:alpha val="99000"/>
                  </a:srgbClr>
                </a:solidFill>
              </a:endParaRPr>
            </a:p>
            <a:p>
              <a:pPr marL="860425" lvl="1" indent="-403225" defTabSz="914400">
                <a:lnSpc>
                  <a:spcPct val="90000"/>
                </a:lnSpc>
                <a:spcBef>
                  <a:spcPct val="20000"/>
                </a:spcBef>
                <a:buSzPct val="105000"/>
                <a:buFontTx/>
                <a:buBlip>
                  <a:blip r:embed="rId6"/>
                </a:buBlip>
              </a:pPr>
              <a:r>
                <a:rPr lang="en-US" sz="2400" dirty="0" smtClean="0">
                  <a:solidFill>
                    <a:srgbClr val="FFFFFF">
                      <a:alpha val="99000"/>
                    </a:srgbClr>
                  </a:solidFill>
                </a:rPr>
                <a:t>sandroaspbiztalkblog.wordpress.com</a:t>
              </a:r>
              <a:endParaRPr lang="en-US" sz="2400" dirty="0">
                <a:solidFill>
                  <a:srgbClr val="FFFFFF">
                    <a:alpha val="99000"/>
                  </a:srgbClr>
                </a:solidFill>
              </a:endParaRPr>
            </a:p>
          </p:txBody>
        </p:sp>
      </p:grpSp>
      <p:sp>
        <p:nvSpPr>
          <p:cNvPr id="7" name="Title 1"/>
          <p:cNvSpPr>
            <a:spLocks noGrp="1"/>
          </p:cNvSpPr>
          <p:nvPr/>
        </p:nvSpPr>
        <p:spPr>
          <a:xfrm>
            <a:off x="441184" y="367584"/>
            <a:ext cx="3688821" cy="13295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9600" b="1" dirty="0"/>
              <a:t>Thanks</a:t>
            </a:r>
            <a:endParaRPr dirty="0">
              <a:gradFill flip="none" rotWithShape="1">
                <a:gsLst>
                  <a:gs pos="0">
                    <a:srgbClr val="FFFFFF"/>
                  </a:gs>
                  <a:gs pos="86000">
                    <a:srgbClr val="FFFFFF"/>
                  </a:gs>
                </a:gsLst>
                <a:lin ang="5400000" scaled="0"/>
                <a:tileRect/>
              </a:gradFill>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1162" y="1841078"/>
            <a:ext cx="2785204" cy="2684241"/>
          </a:xfrm>
          <a:prstGeom prst="rect">
            <a:avLst/>
          </a:prstGeom>
        </p:spPr>
      </p:pic>
      <p:sp>
        <p:nvSpPr>
          <p:cNvPr id="12" name="Text Placeholder 30"/>
          <p:cNvSpPr txBox="1">
            <a:spLocks/>
          </p:cNvSpPr>
          <p:nvPr/>
        </p:nvSpPr>
        <p:spPr>
          <a:xfrm>
            <a:off x="8666509" y="4577382"/>
            <a:ext cx="2961635" cy="8382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sz="2000" b="1" dirty="0" smtClean="0"/>
              <a:t>+</a:t>
            </a:r>
            <a:r>
              <a:rPr lang="pt-PT" sz="2000" b="1" dirty="0"/>
              <a:t>351 223 751 350</a:t>
            </a:r>
          </a:p>
          <a:p>
            <a:r>
              <a:rPr lang="pt-PT" sz="2000" b="1" dirty="0"/>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3614" y="4402429"/>
            <a:ext cx="2308359" cy="969823"/>
          </a:xfrm>
          <a:prstGeom prst="rect">
            <a:avLst/>
          </a:prstGeom>
        </p:spPr>
      </p:pic>
    </p:spTree>
    <p:extLst>
      <p:ext uri="{BB962C8B-B14F-4D97-AF65-F5344CB8AC3E}">
        <p14:creationId xmlns:p14="http://schemas.microsoft.com/office/powerpoint/2010/main" val="3542415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1085786"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600" dirty="0" smtClean="0">
                <a:hlinkClick r:id="rId3"/>
              </a:rPr>
              <a:t>http</a:t>
            </a:r>
            <a:r>
              <a:rPr lang="en-US" sz="3600" dirty="0">
                <a:hlinkClick r:id="rId3"/>
              </a:rPr>
              <a:t>://www.biztalk360.com/biztalk-mapping-patterns/</a:t>
            </a:r>
            <a:endParaRPr lang="en-US" sz="3264" dirty="0">
              <a:solidFill>
                <a:srgbClr val="0072C6"/>
              </a:solidFill>
            </a:endParaRP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4400" b="1" dirty="0" smtClean="0">
                <a:solidFill>
                  <a:prstClr val="white"/>
                </a:solidFill>
              </a:rPr>
              <a:t>BizTalk Mapping Patterns and Best Practices</a:t>
            </a:r>
          </a:p>
          <a:p>
            <a:pPr fontAlgn="ctr"/>
            <a:r>
              <a:rPr lang="en-US" sz="2800" b="1" dirty="0" smtClean="0">
                <a:solidFill>
                  <a:prstClr val="white"/>
                </a:solidFill>
              </a:rPr>
              <a:t>Sandro Pereira</a:t>
            </a:r>
            <a:endParaRPr lang="en-US" sz="2800" dirty="0">
              <a:solidFill>
                <a:prstClr val="white"/>
              </a:solidFill>
            </a:endParaRPr>
          </a:p>
        </p:txBody>
      </p:sp>
      <p:sp>
        <p:nvSpPr>
          <p:cNvPr id="20" name="Rectangle 19"/>
          <p:cNvSpPr/>
          <p:nvPr/>
        </p:nvSpPr>
        <p:spPr bwMode="auto">
          <a:xfrm>
            <a:off x="4418037" y="227496"/>
            <a:ext cx="7308924" cy="37145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nl-NL" sz="3264" kern="0" spc="-136" dirty="0">
              <a:gradFill>
                <a:gsLst>
                  <a:gs pos="0">
                    <a:srgbClr val="FFFFFF"/>
                  </a:gs>
                  <a:gs pos="100000">
                    <a:srgbClr val="FFFFFF"/>
                  </a:gs>
                </a:gsLst>
                <a:lin ang="5400000" scaled="0"/>
              </a:gradFill>
              <a:latin typeface="Segoe UI Light"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07" y="227496"/>
            <a:ext cx="2622914" cy="3714553"/>
          </a:xfrm>
          <a:prstGeom prst="rect">
            <a:avLst/>
          </a:prstGeom>
        </p:spPr>
      </p:pic>
      <p:sp>
        <p:nvSpPr>
          <p:cNvPr id="18" name="Text Placeholder 2"/>
          <p:cNvSpPr txBox="1">
            <a:spLocks/>
          </p:cNvSpPr>
          <p:nvPr/>
        </p:nvSpPr>
        <p:spPr bwMode="auto">
          <a:xfrm>
            <a:off x="4677901" y="472926"/>
            <a:ext cx="6724912"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457200" lvl="1" indent="0">
              <a:buClr>
                <a:srgbClr val="0072C6"/>
              </a:buClr>
              <a:buFont typeface="Wingdings" pitchFamily="1" charset="2"/>
              <a:buNone/>
            </a:pPr>
            <a:r>
              <a:rPr lang="en-US" sz="3200" b="1" dirty="0" smtClean="0">
                <a:gradFill>
                  <a:gsLst>
                    <a:gs pos="0">
                      <a:srgbClr val="FFFFFF"/>
                    </a:gs>
                    <a:gs pos="100000">
                      <a:srgbClr val="FFFFFF"/>
                    </a:gs>
                  </a:gsLst>
                  <a:lin ang="5400000" scaled="0"/>
                </a:gradFill>
              </a:rPr>
              <a:t>12 </a:t>
            </a:r>
            <a:r>
              <a:rPr lang="en-US" sz="3200" b="1" dirty="0">
                <a:gradFill>
                  <a:gsLst>
                    <a:gs pos="0">
                      <a:srgbClr val="FFFFFF"/>
                    </a:gs>
                    <a:gs pos="100000">
                      <a:srgbClr val="FFFFFF"/>
                    </a:gs>
                  </a:gsLst>
                  <a:lin ang="5400000" scaled="0"/>
                </a:gradFill>
              </a:rPr>
              <a:t>Mapper </a:t>
            </a:r>
            <a:r>
              <a:rPr lang="en-US" sz="3200" b="1" dirty="0" smtClean="0">
                <a:gradFill>
                  <a:gsLst>
                    <a:gs pos="0">
                      <a:srgbClr val="FFFFFF"/>
                    </a:gs>
                    <a:gs pos="100000">
                      <a:srgbClr val="FFFFFF"/>
                    </a:gs>
                  </a:gsLst>
                  <a:lin ang="5400000" scaled="0"/>
                </a:gradFill>
              </a:rPr>
              <a:t>Patterns</a:t>
            </a:r>
          </a:p>
          <a:p>
            <a:pPr marL="457200" lvl="1" indent="0">
              <a:buClr>
                <a:srgbClr val="0072C6"/>
              </a:buClr>
              <a:buFont typeface="Wingdings" pitchFamily="1" charset="2"/>
              <a:buNone/>
            </a:pPr>
            <a:r>
              <a:rPr lang="en-US" sz="3200" b="1" dirty="0" smtClean="0">
                <a:gradFill>
                  <a:gsLst>
                    <a:gs pos="0">
                      <a:srgbClr val="FFFFFF"/>
                    </a:gs>
                    <a:gs pos="100000">
                      <a:srgbClr val="FFFFFF"/>
                    </a:gs>
                  </a:gsLst>
                  <a:lin ang="5400000" scaled="0"/>
                </a:gradFill>
              </a:rPr>
              <a:t>365 pages</a:t>
            </a:r>
          </a:p>
          <a:p>
            <a:pPr marL="457200" lvl="1" indent="0">
              <a:buClr>
                <a:srgbClr val="0072C6"/>
              </a:buClr>
              <a:buFont typeface="Wingdings" pitchFamily="1" charset="2"/>
              <a:buNone/>
            </a:pPr>
            <a:r>
              <a:rPr lang="en-US" sz="3200" b="1" dirty="0" smtClean="0">
                <a:gradFill>
                  <a:gsLst>
                    <a:gs pos="0">
                      <a:srgbClr val="FFFFFF"/>
                    </a:gs>
                    <a:gs pos="100000">
                      <a:srgbClr val="FFFFFF"/>
                    </a:gs>
                  </a:gsLst>
                  <a:lin ang="5400000" scaled="0"/>
                </a:gradFill>
              </a:rPr>
              <a:t>4 Technical Reviewers</a:t>
            </a:r>
          </a:p>
          <a:p>
            <a:pPr marL="457200" lvl="1" indent="0">
              <a:buClr>
                <a:srgbClr val="0072C6"/>
              </a:buClr>
              <a:buFont typeface="Wingdings" pitchFamily="1" charset="2"/>
              <a:buNone/>
            </a:pPr>
            <a:r>
              <a:rPr lang="en-US" sz="1800" b="1" dirty="0" smtClean="0">
                <a:gradFill>
                  <a:gsLst>
                    <a:gs pos="0">
                      <a:srgbClr val="FFFFFF"/>
                    </a:gs>
                    <a:gs pos="100000">
                      <a:srgbClr val="FFFFFF"/>
                    </a:gs>
                  </a:gsLst>
                  <a:lin ang="5400000" scaled="0"/>
                </a:gradFill>
              </a:rPr>
              <a:t>Steef-Jan Wiggers, </a:t>
            </a:r>
            <a:r>
              <a:rPr lang="en-US" sz="1800" b="1" dirty="0">
                <a:gradFill>
                  <a:gsLst>
                    <a:gs pos="0">
                      <a:srgbClr val="FFFFFF"/>
                    </a:gs>
                    <a:gs pos="100000">
                      <a:srgbClr val="FFFFFF"/>
                    </a:gs>
                  </a:gsLst>
                  <a:lin ang="5400000" scaled="0"/>
                </a:gradFill>
              </a:rPr>
              <a:t>Nino Crudele, Michael Stephenson, José António Silva </a:t>
            </a:r>
            <a:endParaRPr lang="en-US" sz="1800" b="1" dirty="0" smtClean="0">
              <a:gradFill>
                <a:gsLst>
                  <a:gs pos="0">
                    <a:srgbClr val="FFFFFF"/>
                  </a:gs>
                  <a:gs pos="100000">
                    <a:srgbClr val="FFFFFF"/>
                  </a:gs>
                </a:gsLst>
                <a:lin ang="5400000" scaled="0"/>
              </a:gradFill>
            </a:endParaRPr>
          </a:p>
          <a:p>
            <a:pPr marL="457200" lvl="1" indent="0">
              <a:buClr>
                <a:srgbClr val="0072C6"/>
              </a:buClr>
              <a:buFont typeface="Wingdings" pitchFamily="1" charset="2"/>
              <a:buNone/>
            </a:pPr>
            <a:endParaRPr lang="en-US" sz="1800" b="1" dirty="0" smtClean="0">
              <a:gradFill>
                <a:gsLst>
                  <a:gs pos="0">
                    <a:srgbClr val="FFFFFF"/>
                  </a:gs>
                  <a:gs pos="100000">
                    <a:srgbClr val="FFFFFF"/>
                  </a:gs>
                </a:gsLst>
                <a:lin ang="5400000" scaled="0"/>
              </a:gradFill>
            </a:endParaRPr>
          </a:p>
          <a:p>
            <a:pPr marL="457200" lvl="1" indent="0">
              <a:buClr>
                <a:srgbClr val="0072C6"/>
              </a:buClr>
              <a:buFont typeface="Wingdings" pitchFamily="1" charset="2"/>
              <a:buNone/>
            </a:pPr>
            <a:r>
              <a:rPr lang="en-US" sz="3200" b="1" dirty="0" smtClean="0">
                <a:gradFill>
                  <a:gsLst>
                    <a:gs pos="0">
                      <a:srgbClr val="FFFFFF"/>
                    </a:gs>
                    <a:gs pos="100000">
                      <a:srgbClr val="FFFFFF"/>
                    </a:gs>
                  </a:gsLst>
                  <a:lin ang="5400000" scaled="0"/>
                </a:gradFill>
              </a:rPr>
              <a:t>FREE BOOK!</a:t>
            </a:r>
            <a:endParaRPr lang="en-US" sz="3200" b="1" dirty="0">
              <a:gradFill>
                <a:gsLst>
                  <a:gs pos="0">
                    <a:srgbClr val="FFFFFF"/>
                  </a:gs>
                  <a:gs pos="100000">
                    <a:srgbClr val="FFFFFF"/>
                  </a:gs>
                </a:gsLst>
                <a:lin ang="5400000" scaled="0"/>
              </a:gradFill>
            </a:endParaRPr>
          </a:p>
          <a:p>
            <a:pPr marL="457200" lvl="1" indent="0">
              <a:buClr>
                <a:srgbClr val="0072C6"/>
              </a:buClr>
              <a:buFont typeface="Wingdings" pitchFamily="1" charset="2"/>
              <a:buNone/>
            </a:pPr>
            <a:endParaRPr lang="en-US" sz="3200" b="1" dirty="0">
              <a:gradFill>
                <a:gsLst>
                  <a:gs pos="0">
                    <a:srgbClr val="FFFFFF"/>
                  </a:gs>
                  <a:gs pos="100000">
                    <a:srgbClr val="FFFFFF"/>
                  </a:gs>
                </a:gsLst>
                <a:lin ang="5400000" scaled="0"/>
              </a:gradFill>
            </a:endParaRPr>
          </a:p>
          <a:p>
            <a:pPr marL="457200" lvl="1" indent="0">
              <a:buClr>
                <a:srgbClr val="0072C6"/>
              </a:buClr>
              <a:buFont typeface="Wingdings" pitchFamily="1" charset="2"/>
              <a:buNone/>
            </a:pPr>
            <a:endParaRPr lang="en-US" sz="2900" dirty="0">
              <a:solidFill>
                <a:srgbClr val="FFFFFF"/>
              </a:solidFill>
            </a:endParaRPr>
          </a:p>
        </p:txBody>
      </p:sp>
      <p:sp>
        <p:nvSpPr>
          <p:cNvPr id="19" name="TextBox 18"/>
          <p:cNvSpPr txBox="1"/>
          <p:nvPr/>
        </p:nvSpPr>
        <p:spPr>
          <a:xfrm>
            <a:off x="7407654" y="6020278"/>
            <a:ext cx="2037375" cy="286306"/>
          </a:xfrm>
          <a:prstGeom prst="rect">
            <a:avLst/>
          </a:prstGeom>
          <a:noFill/>
        </p:spPr>
        <p:txBody>
          <a:bodyPr wrap="square" rtlCol="0">
            <a:spAutoFit/>
          </a:bodyPr>
          <a:lstStyle/>
          <a:p>
            <a:r>
              <a:rPr lang="en-US" sz="1224" dirty="0">
                <a:solidFill>
                  <a:srgbClr val="FFFFFF"/>
                </a:solidFill>
                <a:latin typeface="Segoe UI Light" panose="020B0502040204020203" pitchFamily="34" charset="0"/>
                <a:cs typeface="Segoe UI Light" panose="020B0502040204020203" pitchFamily="34" charset="0"/>
              </a:rPr>
              <a:t>brought to you by</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3352" y="6325169"/>
            <a:ext cx="2454815" cy="36004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3987" y="6020278"/>
            <a:ext cx="2308359" cy="969823"/>
          </a:xfrm>
          <a:prstGeom prst="rect">
            <a:avLst/>
          </a:prstGeom>
        </p:spPr>
      </p:pic>
    </p:spTree>
    <p:extLst>
      <p:ext uri="{BB962C8B-B14F-4D97-AF65-F5344CB8AC3E}">
        <p14:creationId xmlns:p14="http://schemas.microsoft.com/office/powerpoint/2010/main" val="235597368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293688"/>
            <a:ext cx="11696700" cy="1187450"/>
          </a:xfrm>
        </p:spPr>
        <p:txBody>
          <a:bodyPr/>
          <a:lstStyle/>
          <a:p>
            <a:r>
              <a:rPr lang="en-US" dirty="0"/>
              <a:t>Agenda</a:t>
            </a:r>
            <a:endParaRPr lang="pt-PT" dirty="0"/>
          </a:p>
        </p:txBody>
      </p:sp>
      <p:sp>
        <p:nvSpPr>
          <p:cNvPr id="7" name="Text Placeholder 2"/>
          <p:cNvSpPr txBox="1">
            <a:spLocks/>
          </p:cNvSpPr>
          <p:nvPr/>
        </p:nvSpPr>
        <p:spPr bwMode="auto">
          <a:xfrm>
            <a:off x="406399" y="1337022"/>
            <a:ext cx="11500470"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342900" lvl="1" indent="-342900">
              <a:buClr>
                <a:schemeClr val="tx1"/>
              </a:buClr>
            </a:pPr>
            <a:r>
              <a:rPr lang="en-US" sz="3400" dirty="0"/>
              <a:t>BizTalk Server tips and tricks for administrators </a:t>
            </a:r>
          </a:p>
          <a:p>
            <a:pPr lvl="1">
              <a:buClr>
                <a:schemeClr val="tx1"/>
              </a:buClr>
            </a:pPr>
            <a:r>
              <a:rPr lang="en-US" sz="3200" dirty="0" smtClean="0"/>
              <a:t>Maintain </a:t>
            </a:r>
            <a:r>
              <a:rPr lang="en-US" sz="3200" dirty="0"/>
              <a:t>the health of </a:t>
            </a:r>
            <a:r>
              <a:rPr lang="en-US" sz="3200" dirty="0" smtClean="0"/>
              <a:t>BizTalk platforms</a:t>
            </a:r>
          </a:p>
          <a:p>
            <a:pPr lvl="1">
              <a:buClr>
                <a:schemeClr val="tx1"/>
              </a:buClr>
            </a:pPr>
            <a:endParaRPr lang="en-US" sz="2000" dirty="0" smtClean="0"/>
          </a:p>
          <a:p>
            <a:pPr>
              <a:buClr>
                <a:schemeClr val="tx1"/>
              </a:buClr>
            </a:pPr>
            <a:r>
              <a:rPr lang="en-US" sz="3400" dirty="0" smtClean="0"/>
              <a:t>BizTalk </a:t>
            </a:r>
            <a:r>
              <a:rPr lang="en-US" sz="3400" dirty="0"/>
              <a:t>Server tips and tricks for </a:t>
            </a:r>
            <a:r>
              <a:rPr lang="en-US" sz="3400" dirty="0" smtClean="0"/>
              <a:t>developers </a:t>
            </a:r>
            <a:endParaRPr lang="en-US" sz="3400" dirty="0"/>
          </a:p>
          <a:p>
            <a:pPr lvl="1">
              <a:buClr>
                <a:schemeClr val="tx1"/>
              </a:buClr>
            </a:pPr>
            <a:r>
              <a:rPr lang="en-US" sz="3200" dirty="0" smtClean="0"/>
              <a:t>Good </a:t>
            </a:r>
            <a:r>
              <a:rPr lang="en-US" sz="3200" dirty="0"/>
              <a:t>tools and techniques to produce </a:t>
            </a:r>
            <a:r>
              <a:rPr lang="pt-PT" sz="3200" dirty="0" smtClean="0"/>
              <a:t>eficiente </a:t>
            </a:r>
            <a:r>
              <a:rPr lang="en-US" sz="3200" dirty="0" smtClean="0"/>
              <a:t>solutions and as </a:t>
            </a:r>
            <a:r>
              <a:rPr lang="en-US" sz="3200" dirty="0"/>
              <a:t>quickly as </a:t>
            </a:r>
            <a:r>
              <a:rPr lang="en-US" sz="3200" dirty="0" smtClean="0"/>
              <a:t>possible</a:t>
            </a:r>
          </a:p>
          <a:p>
            <a:pPr marL="457200" lvl="1" indent="0">
              <a:buClr>
                <a:schemeClr val="tx1"/>
              </a:buClr>
              <a:buNone/>
            </a:pPr>
            <a:endParaRPr lang="en-US" sz="2000" dirty="0"/>
          </a:p>
          <a:p>
            <a:pPr>
              <a:buClr>
                <a:schemeClr val="tx1"/>
              </a:buClr>
            </a:pPr>
            <a:r>
              <a:rPr lang="en-US" sz="3400" dirty="0"/>
              <a:t>Director's cut… </a:t>
            </a:r>
            <a:endParaRPr lang="en-US" sz="3400" dirty="0" smtClean="0"/>
          </a:p>
          <a:p>
            <a:pPr lvl="1">
              <a:buClr>
                <a:schemeClr val="tx1"/>
              </a:buClr>
            </a:pPr>
            <a:r>
              <a:rPr lang="en-US" sz="3100" dirty="0" smtClean="0"/>
              <a:t>If we still have time… </a:t>
            </a:r>
            <a:r>
              <a:rPr lang="en-US" sz="3100" dirty="0" smtClean="0">
                <a:sym typeface="Wingdings" panose="05000000000000000000" pitchFamily="2" charset="2"/>
              </a:rPr>
              <a:t></a:t>
            </a:r>
            <a:endParaRPr lang="en-US" sz="3100" dirty="0"/>
          </a:p>
          <a:p>
            <a:pPr>
              <a:buClr>
                <a:schemeClr val="tx1"/>
              </a:buClr>
            </a:pPr>
            <a:endParaRPr lang="en-US" sz="1600" dirty="0">
              <a:latin typeface="+mj-lt"/>
            </a:endParaRPr>
          </a:p>
        </p:txBody>
      </p:sp>
    </p:spTree>
    <p:extLst>
      <p:ext uri="{BB962C8B-B14F-4D97-AF65-F5344CB8AC3E}">
        <p14:creationId xmlns:p14="http://schemas.microsoft.com/office/powerpoint/2010/main" val="4017172804"/>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mad.xx.fbcdn.net/hphotos-xtf1/v/t1.0-9/s720x720/1898118_741972762487392_683029651_n.jpg?oh=76ade12e24c20176fd509f275630fcd6&amp;oe=55BCE909"/>
          <p:cNvPicPr>
            <a:picLocks noChangeAspect="1" noChangeArrowheads="1"/>
          </p:cNvPicPr>
          <p:nvPr/>
        </p:nvPicPr>
        <p:blipFill rotWithShape="1">
          <a:blip r:embed="rId3">
            <a:extLst>
              <a:ext uri="{28A0092B-C50C-407E-A947-70E740481C1C}">
                <a14:useLocalDpi xmlns:a14="http://schemas.microsoft.com/office/drawing/2010/main" val="0"/>
              </a:ext>
            </a:extLst>
          </a:blip>
          <a:srcRect t="6005" b="8704"/>
          <a:stretch/>
        </p:blipFill>
        <p:spPr bwMode="auto">
          <a:xfrm>
            <a:off x="0" y="-31130"/>
            <a:ext cx="12436475" cy="705678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p:cNvSpPr txBox="1">
            <a:spLocks/>
          </p:cNvSpPr>
          <p:nvPr/>
        </p:nvSpPr>
        <p:spPr>
          <a:xfrm>
            <a:off x="274638" y="212566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spc="-100" dirty="0" smtClean="0">
                <a:gradFill>
                  <a:gsLst>
                    <a:gs pos="100000">
                      <a:schemeClr val="tx1"/>
                    </a:gs>
                    <a:gs pos="0">
                      <a:schemeClr val="tx1"/>
                    </a:gs>
                  </a:gsLst>
                  <a:lin ang="5400000" scaled="0"/>
                </a:gradFill>
              </a:rPr>
              <a:t>For… </a:t>
            </a:r>
          </a:p>
          <a:p>
            <a:r>
              <a:rPr lang="en-US" sz="6600" spc="-100" dirty="0" smtClean="0">
                <a:gradFill>
                  <a:gsLst>
                    <a:gs pos="100000">
                      <a:schemeClr val="tx1"/>
                    </a:gs>
                    <a:gs pos="0">
                      <a:schemeClr val="tx1"/>
                    </a:gs>
                  </a:gsLst>
                  <a:lin ang="5400000" scaled="0"/>
                </a:gradFill>
              </a:rPr>
              <a:t>Administrators</a:t>
            </a:r>
            <a:endParaRPr lang="pt-PT" sz="6600" dirty="0"/>
          </a:p>
        </p:txBody>
      </p:sp>
      <p:sp>
        <p:nvSpPr>
          <p:cNvPr id="4" name="TextBox 3"/>
          <p:cNvSpPr txBox="1"/>
          <p:nvPr/>
        </p:nvSpPr>
        <p:spPr>
          <a:xfrm>
            <a:off x="8250020" y="270454"/>
            <a:ext cx="4369979" cy="1292662"/>
          </a:xfrm>
          <a:prstGeom prst="rect">
            <a:avLst/>
          </a:prstGeom>
          <a:noFill/>
        </p:spPr>
        <p:txBody>
          <a:bodyPr wrap="none" lIns="182880" tIns="146304" rIns="182880" bIns="146304" rtlCol="0">
            <a:spAutoFit/>
          </a:bodyPr>
          <a:lstStyle/>
          <a:p>
            <a:pPr>
              <a:lnSpc>
                <a:spcPct val="90000"/>
              </a:lnSpc>
            </a:pPr>
            <a:r>
              <a:rPr lang="en-US" sz="2400" dirty="0" smtClean="0">
                <a:latin typeface="Segoe UI Light" pitchFamily="34" charset="0"/>
              </a:rPr>
              <a:t>…that always try to difficult the </a:t>
            </a:r>
          </a:p>
          <a:p>
            <a:pPr>
              <a:lnSpc>
                <a:spcPct val="90000"/>
              </a:lnSpc>
            </a:pPr>
            <a:r>
              <a:rPr lang="en-US" sz="2400" dirty="0" smtClean="0">
                <a:latin typeface="Segoe UI Light" pitchFamily="34" charset="0"/>
              </a:rPr>
              <a:t>developer’s life style</a:t>
            </a:r>
            <a:endParaRPr lang="en-US" sz="2400" dirty="0">
              <a:latin typeface="Segoe UI Light" pitchFamily="34" charset="0"/>
            </a:endParaRPr>
          </a:p>
          <a:p>
            <a:pPr>
              <a:lnSpc>
                <a:spcPct val="90000"/>
              </a:lnSpc>
            </a:pPr>
            <a:endParaRPr lang="pt-PT"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40201824"/>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472877" y="4649390"/>
            <a:ext cx="7040880" cy="2016224"/>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#1 </a:t>
            </a:r>
            <a:r>
              <a:rPr lang="en-US" sz="4000" dirty="0"/>
              <a:t>– Trying to annoy Tord: PowerShell! </a:t>
            </a:r>
            <a:endParaRPr lang="en-US" sz="4000" dirty="0">
              <a:solidFill>
                <a:schemeClr val="tx1"/>
              </a:solidFill>
            </a:endParaRPr>
          </a:p>
        </p:txBody>
      </p:sp>
      <p:sp>
        <p:nvSpPr>
          <p:cNvPr id="52" name="Rectangle 51"/>
          <p:cNvSpPr/>
          <p:nvPr/>
        </p:nvSpPr>
        <p:spPr>
          <a:xfrm>
            <a:off x="4472877" y="1337022"/>
            <a:ext cx="7040880" cy="137160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r>
              <a:rPr lang="en-US" sz="2400" b="1" noProof="1" smtClean="0">
                <a:gradFill>
                  <a:gsLst>
                    <a:gs pos="1250">
                      <a:srgbClr val="FFFFFF"/>
                    </a:gs>
                    <a:gs pos="100000">
                      <a:srgbClr val="FFFFFF"/>
                    </a:gs>
                  </a:gsLst>
                  <a:lin ang="5400000" scaled="0"/>
                </a:gradFill>
              </a:rPr>
              <a:t>  </a:t>
            </a:r>
            <a:r>
              <a:rPr lang="en-US" sz="2400" noProof="1" smtClean="0">
                <a:gradFill>
                  <a:gsLst>
                    <a:gs pos="1250">
                      <a:srgbClr val="FFFFFF"/>
                    </a:gs>
                    <a:gs pos="100000">
                      <a:srgbClr val="FFFFFF"/>
                    </a:gs>
                  </a:gsLst>
                  <a:lin ang="5400000" scaled="0"/>
                </a:gradFill>
              </a:rPr>
              <a:t>EsbExceptionDb</a:t>
            </a:r>
            <a:r>
              <a:rPr lang="en-US" sz="2400" noProof="1">
                <a:gradFill>
                  <a:gsLst>
                    <a:gs pos="1250">
                      <a:srgbClr val="FFFFFF"/>
                    </a:gs>
                    <a:gs pos="100000">
                      <a:srgbClr val="FFFFFF"/>
                    </a:gs>
                  </a:gsLst>
                  <a:lin ang="5400000" scaled="0"/>
                </a:gradFill>
              </a:rPr>
              <a:t>		BTARNARCHIVE</a:t>
            </a:r>
          </a:p>
          <a:p>
            <a:r>
              <a:rPr lang="en-US" sz="2400" noProof="1" smtClean="0">
                <a:gradFill>
                  <a:gsLst>
                    <a:gs pos="1250">
                      <a:srgbClr val="FFFFFF"/>
                    </a:gs>
                    <a:gs pos="100000">
                      <a:srgbClr val="FFFFFF"/>
                    </a:gs>
                  </a:gsLst>
                  <a:lin ang="5400000" scaled="0"/>
                </a:gradFill>
              </a:rPr>
              <a:t>  EsbItineraryDb</a:t>
            </a:r>
            <a:r>
              <a:rPr lang="en-US" sz="2400" noProof="1">
                <a:gradFill>
                  <a:gsLst>
                    <a:gs pos="1250">
                      <a:srgbClr val="FFFFFF"/>
                    </a:gs>
                    <a:gs pos="100000">
                      <a:srgbClr val="FFFFFF"/>
                    </a:gs>
                  </a:gsLst>
                  <a:lin ang="5400000" scaled="0"/>
                </a:gradFill>
              </a:rPr>
              <a:t>		BTARNCONFIG</a:t>
            </a:r>
          </a:p>
          <a:p>
            <a:r>
              <a:rPr lang="en-US" sz="2400" noProof="1" smtClean="0">
                <a:gradFill>
                  <a:gsLst>
                    <a:gs pos="1250">
                      <a:srgbClr val="FFFFFF"/>
                    </a:gs>
                    <a:gs pos="100000">
                      <a:srgbClr val="FFFFFF"/>
                    </a:gs>
                  </a:gsLst>
                  <a:lin ang="5400000" scaled="0"/>
                </a:gradFill>
              </a:rPr>
              <a:t>  UDDI3</a:t>
            </a:r>
            <a:r>
              <a:rPr lang="en-US" sz="2400" noProof="1">
                <a:gradFill>
                  <a:gsLst>
                    <a:gs pos="1250">
                      <a:srgbClr val="FFFFFF"/>
                    </a:gs>
                    <a:gs pos="100000">
                      <a:srgbClr val="FFFFFF"/>
                    </a:gs>
                  </a:gsLst>
                  <a:lin ang="5400000" scaled="0"/>
                </a:gradFill>
              </a:rPr>
              <a:t>			BTARNDATA</a:t>
            </a:r>
          </a:p>
        </p:txBody>
      </p:sp>
      <p:sp>
        <p:nvSpPr>
          <p:cNvPr id="53" name="Rectangle 52"/>
          <p:cNvSpPr/>
          <p:nvPr/>
        </p:nvSpPr>
        <p:spPr>
          <a:xfrm>
            <a:off x="4472877" y="2827326"/>
            <a:ext cx="7040880" cy="1716356"/>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dirty="0">
              <a:solidFill>
                <a:srgbClr val="505050">
                  <a:hueOff val="0"/>
                  <a:satOff val="0"/>
                  <a:lumOff val="0"/>
                  <a:alphaOff val="0"/>
                </a:srgbClr>
              </a:solidFill>
            </a:endParaRPr>
          </a:p>
        </p:txBody>
      </p:sp>
      <p:sp>
        <p:nvSpPr>
          <p:cNvPr id="55" name="Text Placeholder 4"/>
          <p:cNvSpPr txBox="1">
            <a:spLocks/>
          </p:cNvSpPr>
          <p:nvPr/>
        </p:nvSpPr>
        <p:spPr>
          <a:xfrm>
            <a:off x="4472878" y="2839822"/>
            <a:ext cx="7040880" cy="1703860"/>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a:gradFill>
                  <a:gsLst>
                    <a:gs pos="1250">
                      <a:srgbClr val="FFFFFF"/>
                    </a:gs>
                    <a:gs pos="100000">
                      <a:srgbClr val="FFFFFF"/>
                    </a:gs>
                  </a:gsLst>
                  <a:lin ang="5400000" scaled="0"/>
                </a:gradFill>
                <a:latin typeface="Segoe UI"/>
              </a:rPr>
              <a:t>Ask the developer to change is code, that already is deployed in all the environments, to not write in the application </a:t>
            </a:r>
            <a:r>
              <a:rPr lang="en-US" sz="2000" noProof="1" smtClean="0">
                <a:gradFill>
                  <a:gsLst>
                    <a:gs pos="1250">
                      <a:srgbClr val="FFFFFF"/>
                    </a:gs>
                    <a:gs pos="100000">
                      <a:srgbClr val="FFFFFF"/>
                    </a:gs>
                  </a:gsLst>
                  <a:lin ang="5400000" scaled="0"/>
                </a:gradFill>
                <a:latin typeface="Segoe UI"/>
              </a:rPr>
              <a:t>log</a:t>
            </a:r>
          </a:p>
          <a:p>
            <a:endParaRPr lang="en-US" sz="800" noProof="1" smtClean="0">
              <a:gradFill>
                <a:gsLst>
                  <a:gs pos="1250">
                    <a:srgbClr val="FFFFFF"/>
                  </a:gs>
                  <a:gs pos="100000">
                    <a:srgbClr val="FFFFFF"/>
                  </a:gs>
                </a:gsLst>
                <a:lin ang="5400000" scaled="0"/>
              </a:gradFill>
              <a:latin typeface="Segoe UI"/>
            </a:endParaRPr>
          </a:p>
          <a:p>
            <a:r>
              <a:rPr lang="en-US" sz="2000" dirty="0" smtClean="0"/>
              <a:t>Developers will </a:t>
            </a:r>
            <a:r>
              <a:rPr lang="en-US" sz="2000" dirty="0"/>
              <a:t>try to find a thousand excuses for explaining why such information is important</a:t>
            </a:r>
            <a:endParaRPr lang="en-US" sz="2000" noProof="1">
              <a:gradFill>
                <a:gsLst>
                  <a:gs pos="1250">
                    <a:srgbClr val="FFFFFF"/>
                  </a:gs>
                  <a:gs pos="100000">
                    <a:srgbClr val="FFFFFF"/>
                  </a:gs>
                </a:gsLst>
                <a:lin ang="5400000" scaled="0"/>
              </a:gradFill>
              <a:latin typeface="Segoe UI"/>
            </a:endParaRPr>
          </a:p>
        </p:txBody>
      </p:sp>
      <p:sp>
        <p:nvSpPr>
          <p:cNvPr id="56" name="Text Placeholder 4"/>
          <p:cNvSpPr txBox="1">
            <a:spLocks/>
          </p:cNvSpPr>
          <p:nvPr/>
        </p:nvSpPr>
        <p:spPr>
          <a:xfrm>
            <a:off x="4472877" y="4649390"/>
            <a:ext cx="7177564" cy="2016224"/>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a:gradFill>
                  <a:gsLst>
                    <a:gs pos="1250">
                      <a:srgbClr val="FFFFFF"/>
                    </a:gs>
                    <a:gs pos="100000">
                      <a:srgbClr val="FFFFFF"/>
                    </a:gs>
                  </a:gsLst>
                  <a:lin ang="5400000" scaled="0"/>
                </a:gradFill>
                <a:latin typeface="Segoe UI"/>
              </a:rPr>
              <a:t>Change is hard - </a:t>
            </a:r>
            <a:r>
              <a:rPr lang="en-US" sz="2000" dirty="0">
                <a:gradFill>
                  <a:gsLst>
                    <a:gs pos="1250">
                      <a:srgbClr val="FFFFFF"/>
                    </a:gs>
                    <a:gs pos="100000">
                      <a:srgbClr val="FFFFFF"/>
                    </a:gs>
                  </a:gsLst>
                  <a:lin ang="5400000" scaled="0"/>
                </a:gradFill>
                <a:latin typeface="Segoe UI"/>
              </a:rPr>
              <a:t>Getting others to change can be impossible or a big challenge</a:t>
            </a:r>
          </a:p>
          <a:p>
            <a:endParaRPr lang="en-US" sz="800" noProof="1">
              <a:gradFill>
                <a:gsLst>
                  <a:gs pos="1250">
                    <a:srgbClr val="FFFFFF"/>
                  </a:gs>
                  <a:gs pos="100000">
                    <a:srgbClr val="FFFFFF"/>
                  </a:gs>
                </a:gsLst>
                <a:lin ang="5400000" scaled="0"/>
              </a:gradFill>
              <a:latin typeface="Segoe UI"/>
            </a:endParaRPr>
          </a:p>
          <a:p>
            <a:r>
              <a:rPr lang="en-US" sz="2000" noProof="1" smtClean="0">
                <a:gradFill>
                  <a:gsLst>
                    <a:gs pos="1250">
                      <a:srgbClr val="FFFFFF"/>
                    </a:gs>
                    <a:gs pos="100000">
                      <a:srgbClr val="FFFFFF"/>
                    </a:gs>
                  </a:gsLst>
                  <a:lin ang="5400000" scaled="0"/>
                </a:gradFill>
                <a:latin typeface="Segoe UI"/>
              </a:rPr>
              <a:t>Let the developer by happy by writing in the Event Viewer</a:t>
            </a:r>
          </a:p>
          <a:p>
            <a:endParaRPr lang="en-US" sz="800" noProof="1" smtClean="0">
              <a:gradFill>
                <a:gsLst>
                  <a:gs pos="1250">
                    <a:srgbClr val="FFFFFF"/>
                  </a:gs>
                  <a:gs pos="100000">
                    <a:srgbClr val="FFFFFF"/>
                  </a:gs>
                </a:gsLst>
                <a:lin ang="5400000" scaled="0"/>
              </a:gradFill>
              <a:latin typeface="Segoe UI"/>
            </a:endParaRPr>
          </a:p>
          <a:p>
            <a:r>
              <a:rPr lang="en-US" sz="2000" b="1" noProof="1">
                <a:gradFill>
                  <a:gsLst>
                    <a:gs pos="1250">
                      <a:srgbClr val="FFFFFF"/>
                    </a:gs>
                    <a:gs pos="100000">
                      <a:srgbClr val="FFFFFF"/>
                    </a:gs>
                  </a:gsLst>
                  <a:lin ang="5400000" scaled="0"/>
                </a:gradFill>
                <a:latin typeface="Segoe UI"/>
              </a:rPr>
              <a:t>But take back the control of your </a:t>
            </a:r>
            <a:r>
              <a:rPr lang="en-US" sz="2000" b="1" noProof="1" smtClean="0">
                <a:gradFill>
                  <a:gsLst>
                    <a:gs pos="1250">
                      <a:srgbClr val="FFFFFF"/>
                    </a:gs>
                    <a:gs pos="100000">
                      <a:srgbClr val="FFFFFF"/>
                    </a:gs>
                  </a:gsLst>
                  <a:lin ang="5400000" scaled="0"/>
                </a:gradFill>
                <a:latin typeface="Segoe UI"/>
              </a:rPr>
              <a:t>environment by easily creating or using PowerShell to move this logs</a:t>
            </a:r>
          </a:p>
        </p:txBody>
      </p:sp>
      <p:sp>
        <p:nvSpPr>
          <p:cNvPr id="58" name="Freeform 57"/>
          <p:cNvSpPr/>
          <p:nvPr/>
        </p:nvSpPr>
        <p:spPr>
          <a:xfrm>
            <a:off x="1068439" y="1337022"/>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By writing</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000" dirty="0" smtClean="0"/>
              <a:t>unnecessary information</a:t>
            </a:r>
            <a:br>
              <a:rPr lang="en-US" sz="2000" dirty="0" smtClean="0"/>
            </a:br>
            <a:r>
              <a:rPr lang="en-US" sz="2000" dirty="0" smtClean="0">
                <a:gradFill>
                  <a:gsLst>
                    <a:gs pos="0">
                      <a:srgbClr val="FFFFFF"/>
                    </a:gs>
                    <a:gs pos="100000">
                      <a:srgbClr val="FFFFFF"/>
                    </a:gs>
                  </a:gsLst>
                  <a:lin ang="5400000" scaled="0"/>
                </a:gradFill>
              </a:rPr>
              <a:t>Application Log</a:t>
            </a:r>
            <a:endParaRPr lang="en-US" sz="2000" dirty="0">
              <a:gradFill>
                <a:gsLst>
                  <a:gs pos="0">
                    <a:srgbClr val="FFFFFF"/>
                  </a:gs>
                  <a:gs pos="100000">
                    <a:srgbClr val="FFFFFF"/>
                  </a:gs>
                </a:gsLst>
                <a:lin ang="5400000" scaled="0"/>
              </a:gradFill>
            </a:endParaRPr>
          </a:p>
        </p:txBody>
      </p:sp>
      <p:sp>
        <p:nvSpPr>
          <p:cNvPr id="76" name="Freeform 75"/>
          <p:cNvSpPr/>
          <p:nvPr/>
        </p:nvSpPr>
        <p:spPr>
          <a:xfrm>
            <a:off x="1068439" y="4649390"/>
            <a:ext cx="3267754" cy="201622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a:gradFill>
                  <a:gsLst>
                    <a:gs pos="0">
                      <a:srgbClr val="FFFFFF"/>
                    </a:gs>
                    <a:gs pos="100000">
                      <a:srgbClr val="FFFFFF"/>
                    </a:gs>
                  </a:gsLst>
                  <a:lin ang="5400000" scaled="0"/>
                </a:gradFill>
              </a:rPr>
              <a:t>What the Admin</a:t>
            </a:r>
            <a:r>
              <a:rPr lang="en-US" sz="2600" dirty="0">
                <a:gradFill>
                  <a:gsLst>
                    <a:gs pos="0">
                      <a:srgbClr val="FFFFFF"/>
                    </a:gs>
                    <a:gs pos="100000">
                      <a:srgbClr val="FFFFFF"/>
                    </a:gs>
                  </a:gsLst>
                  <a:lin ang="5400000" scaled="0"/>
                </a:gradFill>
              </a:rPr>
              <a:t/>
            </a:r>
            <a:br>
              <a:rPr lang="en-US" sz="2600" dirty="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should do?</a:t>
            </a:r>
            <a:endParaRPr lang="en-US" sz="2600" dirty="0">
              <a:gradFill>
                <a:gsLst>
                  <a:gs pos="0">
                    <a:srgbClr val="FFFFFF"/>
                  </a:gs>
                  <a:gs pos="100000">
                    <a:srgbClr val="FFFFFF"/>
                  </a:gs>
                </a:gsLst>
                <a:lin ang="5400000" scaled="0"/>
              </a:gradFill>
            </a:endParaRPr>
          </a:p>
        </p:txBody>
      </p:sp>
      <p:sp>
        <p:nvSpPr>
          <p:cNvPr id="91" name="Freeform 90"/>
          <p:cNvSpPr/>
          <p:nvPr/>
        </p:nvSpPr>
        <p:spPr>
          <a:xfrm>
            <a:off x="1068439" y="2827326"/>
            <a:ext cx="3267754" cy="1716356"/>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What the Admin</a:t>
            </a:r>
            <a:r>
              <a:rPr lang="en-US" sz="2600" dirty="0" smtClean="0">
                <a:gradFill>
                  <a:gsLst>
                    <a:gs pos="0">
                      <a:srgbClr val="FFFFFF"/>
                    </a:gs>
                    <a:gs pos="100000">
                      <a:srgbClr val="FFFFFF"/>
                    </a:gs>
                  </a:gsLst>
                  <a:lin ang="5400000" scaled="0"/>
                </a:gradFill>
              </a:rP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does normally?</a:t>
            </a:r>
            <a:endParaRPr lang="en-US" sz="2600" dirty="0">
              <a:gradFill>
                <a:gsLst>
                  <a:gs pos="0">
                    <a:srgbClr val="FFFFFF"/>
                  </a:gs>
                  <a:gs pos="100000">
                    <a:srgbClr val="FFFFFF"/>
                  </a:gs>
                </a:gsLst>
                <a:lin ang="5400000" scaled="0"/>
              </a:gradFill>
            </a:endParaRPr>
          </a:p>
        </p:txBody>
      </p:sp>
      <p:sp>
        <p:nvSpPr>
          <p:cNvPr id="21" name="TextBox 20"/>
          <p:cNvSpPr txBox="1"/>
          <p:nvPr/>
        </p:nvSpPr>
        <p:spPr>
          <a:xfrm>
            <a:off x="974018" y="6226557"/>
            <a:ext cx="3362175" cy="544765"/>
          </a:xfrm>
          <a:prstGeom prst="rect">
            <a:avLst/>
          </a:prstGeom>
          <a:noFill/>
        </p:spPr>
        <p:txBody>
          <a:bodyPr wrap="square" lIns="182880" tIns="146304" rIns="182880" bIns="146304" rtlCol="0">
            <a:spAutoFit/>
          </a:bodyPr>
          <a:lstStyle/>
          <a:p>
            <a:pPr>
              <a:lnSpc>
                <a:spcPct val="90000"/>
              </a:lnSpc>
            </a:pPr>
            <a:r>
              <a:rPr lang="pt-PT" sz="900" b="1" dirty="0">
                <a:gradFill>
                  <a:gsLst>
                    <a:gs pos="2917">
                      <a:schemeClr val="tx1"/>
                    </a:gs>
                    <a:gs pos="30000">
                      <a:schemeClr val="tx1"/>
                    </a:gs>
                  </a:gsLst>
                  <a:lin ang="5400000" scaled="0"/>
                </a:gradFill>
              </a:rPr>
              <a:t>https://gallery.technet.microsoft.com/scriptcenter/BizTalk-DevOps-Moving-an-e4c23236</a:t>
            </a:r>
            <a:endParaRPr lang="pt-PT" sz="900" b="1" dirty="0" smtClean="0">
              <a:gradFill>
                <a:gsLst>
                  <a:gs pos="2917">
                    <a:schemeClr val="tx1"/>
                  </a:gs>
                  <a:gs pos="30000">
                    <a:schemeClr val="tx1"/>
                  </a:gs>
                </a:gsLst>
                <a:lin ang="5400000" scaled="0"/>
              </a:gradFill>
            </a:endParaRPr>
          </a:p>
        </p:txBody>
      </p:sp>
      <p:pic>
        <p:nvPicPr>
          <p:cNvPr id="3" name="Picture 2"/>
          <p:cNvPicPr>
            <a:picLocks noChangeAspect="1"/>
          </p:cNvPicPr>
          <p:nvPr/>
        </p:nvPicPr>
        <p:blipFill rotWithShape="1">
          <a:blip r:embed="rId3"/>
          <a:srcRect r="16083" b="34449"/>
          <a:stretch/>
        </p:blipFill>
        <p:spPr>
          <a:xfrm>
            <a:off x="4472877" y="1331553"/>
            <a:ext cx="7040880" cy="1373621"/>
          </a:xfrm>
          <a:prstGeom prst="rect">
            <a:avLst/>
          </a:prstGeom>
        </p:spPr>
      </p:pic>
    </p:spTree>
    <p:extLst>
      <p:ext uri="{BB962C8B-B14F-4D97-AF65-F5344CB8AC3E}">
        <p14:creationId xmlns:p14="http://schemas.microsoft.com/office/powerpoint/2010/main" val="133137740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1+#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1+#ppt_w/2"/>
                                          </p:val>
                                        </p:tav>
                                        <p:tav tm="100000">
                                          <p:val>
                                            <p:strVal val="#ppt_x"/>
                                          </p:val>
                                        </p:tav>
                                      </p:tavLst>
                                    </p:anim>
                                    <p:anim calcmode="lin" valueType="num">
                                      <p:cBhvr additive="base">
                                        <p:cTn id="20" dur="500" fill="hold"/>
                                        <p:tgtEl>
                                          <p:spTgt spid="7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1+#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p:bldP spid="56" grpId="0"/>
      <p:bldP spid="76"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472877" y="4317630"/>
            <a:ext cx="7040880" cy="2347984"/>
          </a:xfrm>
          <a:prstGeom prst="rect">
            <a:avLst/>
          </a:prstGeom>
          <a:solidFill>
            <a:schemeClr val="bg2">
              <a:lumMod val="90000"/>
              <a:lumOff val="10000"/>
              <a:alpha val="90000"/>
            </a:schemeClr>
          </a:solidFill>
          <a:ln>
            <a:noFill/>
          </a:ln>
        </p:spPr>
        <p:style>
          <a:lnRef idx="2">
            <a:schemeClr val="accent4">
              <a:tint val="40000"/>
              <a:alpha val="90000"/>
              <a:hueOff val="-5051499"/>
              <a:satOff val="6448"/>
              <a:lumOff val="1736"/>
              <a:alphaOff val="0"/>
            </a:schemeClr>
          </a:lnRef>
          <a:fillRef idx="1">
            <a:schemeClr val="accent4">
              <a:tint val="40000"/>
              <a:alpha val="90000"/>
              <a:hueOff val="-5051499"/>
              <a:satOff val="6448"/>
              <a:lumOff val="1736"/>
              <a:alphaOff val="0"/>
            </a:schemeClr>
          </a:fillRef>
          <a:effectRef idx="0">
            <a:schemeClr val="accent4">
              <a:tint val="40000"/>
              <a:alpha val="90000"/>
              <a:hueOff val="-5051499"/>
              <a:satOff val="6448"/>
              <a:lumOff val="1736"/>
              <a:alphaOff val="0"/>
            </a:schemeClr>
          </a:effectRef>
          <a:fontRef idx="minor">
            <a:schemeClr val="dk1">
              <a:hueOff val="0"/>
              <a:satOff val="0"/>
              <a:lumOff val="0"/>
              <a:alphaOff val="0"/>
            </a:schemeClr>
          </a:fontRef>
        </p:style>
        <p:txBody>
          <a:bodyPr spcFirstLastPara="0" vert="horz" wrap="square" lIns="68581" tIns="90143" rIns="124432" bIns="90143" numCol="1" spcCol="1270" anchor="ctr" anchorCtr="0">
            <a:noAutofit/>
          </a:bodyPr>
          <a:lstStyle/>
          <a:p>
            <a:pPr marL="0" lvl="1" defTabSz="800100">
              <a:lnSpc>
                <a:spcPct val="90000"/>
              </a:lnSpc>
              <a:spcBef>
                <a:spcPct val="0"/>
              </a:spcBef>
              <a:spcAft>
                <a:spcPct val="15000"/>
              </a:spcAft>
            </a:pPr>
            <a:endParaRPr lang="en-US" sz="2000" dirty="0">
              <a:solidFill>
                <a:srgbClr val="FFFFFF"/>
              </a:solidFill>
            </a:endParaRPr>
          </a:p>
        </p:txBody>
      </p:sp>
      <p:sp>
        <p:nvSpPr>
          <p:cNvPr id="51" name="Title 1"/>
          <p:cNvSpPr>
            <a:spLocks noGrp="1"/>
          </p:cNvSpPr>
          <p:nvPr>
            <p:ph type="title"/>
          </p:nvPr>
        </p:nvSpPr>
        <p:spPr>
          <a:xfrm>
            <a:off x="274639" y="295274"/>
            <a:ext cx="11889564" cy="917575"/>
          </a:xfrm>
        </p:spPr>
        <p:txBody>
          <a:bodyPr vert="horz" wrap="square" lIns="146304" tIns="91440" rIns="146304" bIns="91440" rtlCol="0" anchor="t">
            <a:noAutofit/>
          </a:bodyPr>
          <a:lstStyle/>
          <a:p>
            <a:pPr>
              <a:lnSpc>
                <a:spcPts val="6300"/>
              </a:lnSpc>
            </a:pPr>
            <a:r>
              <a:rPr lang="en-US" sz="4000" dirty="0"/>
              <a:t>TIP </a:t>
            </a:r>
            <a:r>
              <a:rPr lang="en-US" sz="4000" dirty="0" smtClean="0"/>
              <a:t>#2 </a:t>
            </a:r>
            <a:r>
              <a:rPr lang="en-US" sz="4000" dirty="0"/>
              <a:t>– What RosettaNet, ESB, UDDI have in </a:t>
            </a:r>
            <a:r>
              <a:rPr lang="en-US" sz="4000" dirty="0" smtClean="0"/>
              <a:t>common?</a:t>
            </a:r>
            <a:endParaRPr lang="en-US" sz="4000" dirty="0">
              <a:solidFill>
                <a:schemeClr val="tx1"/>
              </a:solidFill>
            </a:endParaRPr>
          </a:p>
        </p:txBody>
      </p:sp>
      <p:sp>
        <p:nvSpPr>
          <p:cNvPr id="52" name="Rectangle 51"/>
          <p:cNvSpPr/>
          <p:nvPr/>
        </p:nvSpPr>
        <p:spPr>
          <a:xfrm>
            <a:off x="4472877" y="1337022"/>
            <a:ext cx="7040880" cy="1371600"/>
          </a:xfrm>
          <a:prstGeom prst="rect">
            <a:avLst/>
          </a:prstGeom>
          <a:solidFill>
            <a:schemeClr val="accent3">
              <a:alpha val="90000"/>
            </a:scheme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r>
              <a:rPr lang="en-US" sz="2400" b="1" noProof="1" smtClean="0">
                <a:gradFill>
                  <a:gsLst>
                    <a:gs pos="1250">
                      <a:srgbClr val="FFFFFF"/>
                    </a:gs>
                    <a:gs pos="100000">
                      <a:srgbClr val="FFFFFF"/>
                    </a:gs>
                  </a:gsLst>
                  <a:lin ang="5400000" scaled="0"/>
                </a:gradFill>
              </a:rPr>
              <a:t>  </a:t>
            </a:r>
            <a:r>
              <a:rPr lang="en-US" sz="2400" noProof="1" smtClean="0">
                <a:gradFill>
                  <a:gsLst>
                    <a:gs pos="1250">
                      <a:srgbClr val="FFFFFF"/>
                    </a:gs>
                    <a:gs pos="100000">
                      <a:srgbClr val="FFFFFF"/>
                    </a:gs>
                  </a:gsLst>
                  <a:lin ang="5400000" scaled="0"/>
                </a:gradFill>
              </a:rPr>
              <a:t>EsbExceptionDb</a:t>
            </a:r>
            <a:r>
              <a:rPr lang="en-US" sz="2400" noProof="1">
                <a:gradFill>
                  <a:gsLst>
                    <a:gs pos="1250">
                      <a:srgbClr val="FFFFFF"/>
                    </a:gs>
                    <a:gs pos="100000">
                      <a:srgbClr val="FFFFFF"/>
                    </a:gs>
                  </a:gsLst>
                  <a:lin ang="5400000" scaled="0"/>
                </a:gradFill>
              </a:rPr>
              <a:t>		BTARNARCHIVE</a:t>
            </a:r>
          </a:p>
          <a:p>
            <a:r>
              <a:rPr lang="en-US" sz="2400" noProof="1" smtClean="0">
                <a:gradFill>
                  <a:gsLst>
                    <a:gs pos="1250">
                      <a:srgbClr val="FFFFFF"/>
                    </a:gs>
                    <a:gs pos="100000">
                      <a:srgbClr val="FFFFFF"/>
                    </a:gs>
                  </a:gsLst>
                  <a:lin ang="5400000" scaled="0"/>
                </a:gradFill>
              </a:rPr>
              <a:t>  EsbItineraryDb</a:t>
            </a:r>
            <a:r>
              <a:rPr lang="en-US" sz="2400" noProof="1">
                <a:gradFill>
                  <a:gsLst>
                    <a:gs pos="1250">
                      <a:srgbClr val="FFFFFF"/>
                    </a:gs>
                    <a:gs pos="100000">
                      <a:srgbClr val="FFFFFF"/>
                    </a:gs>
                  </a:gsLst>
                  <a:lin ang="5400000" scaled="0"/>
                </a:gradFill>
              </a:rPr>
              <a:t>		BTARNCONFIG</a:t>
            </a:r>
          </a:p>
          <a:p>
            <a:r>
              <a:rPr lang="en-US" sz="2400" noProof="1" smtClean="0">
                <a:gradFill>
                  <a:gsLst>
                    <a:gs pos="1250">
                      <a:srgbClr val="FFFFFF"/>
                    </a:gs>
                    <a:gs pos="100000">
                      <a:srgbClr val="FFFFFF"/>
                    </a:gs>
                  </a:gsLst>
                  <a:lin ang="5400000" scaled="0"/>
                </a:gradFill>
              </a:rPr>
              <a:t>  UDDI3</a:t>
            </a:r>
            <a:r>
              <a:rPr lang="en-US" sz="2400" noProof="1">
                <a:gradFill>
                  <a:gsLst>
                    <a:gs pos="1250">
                      <a:srgbClr val="FFFFFF"/>
                    </a:gs>
                    <a:gs pos="100000">
                      <a:srgbClr val="FFFFFF"/>
                    </a:gs>
                  </a:gsLst>
                  <a:lin ang="5400000" scaled="0"/>
                </a:gradFill>
              </a:rPr>
              <a:t>			BTARNDATA</a:t>
            </a:r>
          </a:p>
        </p:txBody>
      </p:sp>
      <p:sp>
        <p:nvSpPr>
          <p:cNvPr id="53" name="Rectangle 52"/>
          <p:cNvSpPr/>
          <p:nvPr/>
        </p:nvSpPr>
        <p:spPr>
          <a:xfrm>
            <a:off x="4472877" y="2827326"/>
            <a:ext cx="7040880" cy="1371600"/>
          </a:xfrm>
          <a:prstGeom prst="rect">
            <a:avLst/>
          </a:prstGeom>
          <a:solidFill>
            <a:schemeClr val="accent2">
              <a:alpha val="90000"/>
            </a:schemeClr>
          </a:solidFill>
          <a:ln>
            <a:noFill/>
          </a:ln>
        </p:spPr>
        <p:style>
          <a:lnRef idx="2">
            <a:schemeClr val="accent4">
              <a:tint val="40000"/>
              <a:alpha val="90000"/>
              <a:hueOff val="-2525750"/>
              <a:satOff val="3224"/>
              <a:lumOff val="868"/>
              <a:alphaOff val="0"/>
            </a:schemeClr>
          </a:lnRef>
          <a:fillRef idx="1">
            <a:schemeClr val="accent4">
              <a:tint val="40000"/>
              <a:alpha val="90000"/>
              <a:hueOff val="-2525750"/>
              <a:satOff val="3224"/>
              <a:lumOff val="868"/>
              <a:alphaOff val="0"/>
            </a:schemeClr>
          </a:fillRef>
          <a:effectRef idx="0">
            <a:schemeClr val="accent4">
              <a:tint val="40000"/>
              <a:alpha val="90000"/>
              <a:hueOff val="-2525750"/>
              <a:satOff val="3224"/>
              <a:lumOff val="868"/>
              <a:alphaOff val="0"/>
            </a:schemeClr>
          </a:effectRef>
          <a:fontRef idx="minor">
            <a:schemeClr val="dk1">
              <a:hueOff val="0"/>
              <a:satOff val="0"/>
              <a:lumOff val="0"/>
              <a:alphaOff val="0"/>
            </a:schemeClr>
          </a:fontRef>
        </p:style>
        <p:txBody>
          <a:bodyPr spcFirstLastPara="0" vert="horz" wrap="square" lIns="68581" tIns="90142" rIns="124432" bIns="90144" numCol="1" spcCol="1270" anchor="ctr" anchorCtr="0">
            <a:noAutofit/>
          </a:bodyPr>
          <a:lstStyle/>
          <a:p>
            <a:pPr marL="171450" lvl="1" indent="-171450" defTabSz="800100">
              <a:lnSpc>
                <a:spcPct val="90000"/>
              </a:lnSpc>
              <a:spcBef>
                <a:spcPct val="0"/>
              </a:spcBef>
              <a:spcAft>
                <a:spcPct val="15000"/>
              </a:spcAft>
              <a:buFontTx/>
              <a:buChar char="••"/>
            </a:pPr>
            <a:endParaRPr lang="en-US" dirty="0">
              <a:solidFill>
                <a:srgbClr val="505050">
                  <a:hueOff val="0"/>
                  <a:satOff val="0"/>
                  <a:lumOff val="0"/>
                  <a:alphaOff val="0"/>
                </a:srgbClr>
              </a:solidFill>
            </a:endParaRPr>
          </a:p>
        </p:txBody>
      </p:sp>
      <p:sp>
        <p:nvSpPr>
          <p:cNvPr id="55" name="Text Placeholder 4"/>
          <p:cNvSpPr txBox="1">
            <a:spLocks/>
          </p:cNvSpPr>
          <p:nvPr/>
        </p:nvSpPr>
        <p:spPr>
          <a:xfrm>
            <a:off x="4490046" y="2839822"/>
            <a:ext cx="7023712" cy="1359103"/>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noProof="1">
                <a:gradFill>
                  <a:gsLst>
                    <a:gs pos="1250">
                      <a:srgbClr val="FFFFFF"/>
                    </a:gs>
                    <a:gs pos="100000">
                      <a:srgbClr val="FFFFFF"/>
                    </a:gs>
                  </a:gsLst>
                  <a:lin ang="5400000" scaled="0"/>
                </a:gradFill>
                <a:latin typeface="Segoe UI"/>
              </a:rPr>
              <a:t>Do you think that these databases are being backuped</a:t>
            </a:r>
            <a:r>
              <a:rPr lang="en-US" b="1" noProof="1" smtClean="0">
                <a:gradFill>
                  <a:gsLst>
                    <a:gs pos="1250">
                      <a:srgbClr val="FFFFFF"/>
                    </a:gs>
                    <a:gs pos="100000">
                      <a:srgbClr val="FFFFFF"/>
                    </a:gs>
                  </a:gsLst>
                  <a:lin ang="5400000" scaled="0"/>
                </a:gradFill>
                <a:latin typeface="Segoe UI"/>
              </a:rPr>
              <a:t>?</a:t>
            </a:r>
          </a:p>
        </p:txBody>
      </p:sp>
      <p:sp>
        <p:nvSpPr>
          <p:cNvPr id="56" name="Text Placeholder 4"/>
          <p:cNvSpPr txBox="1">
            <a:spLocks/>
          </p:cNvSpPr>
          <p:nvPr/>
        </p:nvSpPr>
        <p:spPr>
          <a:xfrm>
            <a:off x="4490045" y="4317630"/>
            <a:ext cx="7160396" cy="2347984"/>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smtClean="0">
                <a:gradFill>
                  <a:gsLst>
                    <a:gs pos="1250">
                      <a:srgbClr val="FFFFFF"/>
                    </a:gs>
                    <a:gs pos="100000">
                      <a:srgbClr val="FFFFFF"/>
                    </a:gs>
                  </a:gsLst>
                  <a:lin ang="5400000" scaled="0"/>
                </a:gradFill>
                <a:latin typeface="Segoe UI"/>
              </a:rPr>
              <a:t>C:\Program Files (x86)\Microsoft BizTalk Server 2013 R2\Schema</a:t>
            </a:r>
          </a:p>
          <a:p>
            <a:pPr marL="342900" indent="-342900">
              <a:buFont typeface="Arial" panose="020B0604020202020204" pitchFamily="34" charset="0"/>
              <a:buChar char="•"/>
            </a:pPr>
            <a:r>
              <a:rPr lang="en-US" sz="2000" b="1" noProof="1" smtClean="0">
                <a:gradFill>
                  <a:gsLst>
                    <a:gs pos="1250">
                      <a:srgbClr val="FFFFFF"/>
                    </a:gs>
                    <a:gs pos="100000">
                      <a:srgbClr val="FFFFFF"/>
                    </a:gs>
                  </a:gsLst>
                  <a:lin ang="5400000" scaled="0"/>
                </a:gradFill>
                <a:latin typeface="Segoe UI"/>
              </a:rPr>
              <a:t>Backup_Setup_All_Procs.sql</a:t>
            </a:r>
          </a:p>
          <a:p>
            <a:pPr marL="342900" indent="-342900">
              <a:buFont typeface="Arial" panose="020B0604020202020204" pitchFamily="34" charset="0"/>
              <a:buChar char="•"/>
            </a:pPr>
            <a:r>
              <a:rPr lang="en-US" sz="2000" b="1" noProof="1" smtClean="0">
                <a:gradFill>
                  <a:gsLst>
                    <a:gs pos="1250">
                      <a:srgbClr val="FFFFFF"/>
                    </a:gs>
                    <a:gs pos="100000">
                      <a:srgbClr val="FFFFFF"/>
                    </a:gs>
                  </a:gsLst>
                  <a:lin ang="5400000" scaled="0"/>
                </a:gradFill>
                <a:latin typeface="Segoe UI"/>
              </a:rPr>
              <a:t>Backup_Setup_All_Tables.sql</a:t>
            </a:r>
          </a:p>
          <a:p>
            <a:pPr marL="342900" indent="-342900">
              <a:buFont typeface="Arial" panose="020B0604020202020204" pitchFamily="34" charset="0"/>
              <a:buChar char="•"/>
            </a:pPr>
            <a:endParaRPr lang="en-US" sz="2000" noProof="1" smtClean="0">
              <a:gradFill>
                <a:gsLst>
                  <a:gs pos="1250">
                    <a:srgbClr val="FFFFFF"/>
                  </a:gs>
                  <a:gs pos="100000">
                    <a:srgbClr val="FFFFFF"/>
                  </a:gs>
                </a:gsLst>
                <a:lin ang="5400000" scaled="0"/>
              </a:gradFill>
              <a:latin typeface="Segoe UI"/>
            </a:endParaRPr>
          </a:p>
          <a:p>
            <a:r>
              <a:rPr lang="en-US" sz="2000" noProof="1" smtClean="0">
                <a:gradFill>
                  <a:gsLst>
                    <a:gs pos="1250">
                      <a:srgbClr val="FFFFFF"/>
                    </a:gs>
                    <a:gs pos="100000">
                      <a:srgbClr val="FFFFFF"/>
                    </a:gs>
                  </a:gsLst>
                  <a:lin ang="5400000" scaled="0"/>
                </a:gradFill>
                <a:latin typeface="Segoe UI"/>
              </a:rPr>
              <a:t>Modify the </a:t>
            </a:r>
            <a:r>
              <a:rPr lang="en-US" sz="2000" b="1" noProof="1" smtClean="0">
                <a:gradFill>
                  <a:gsLst>
                    <a:gs pos="1250">
                      <a:srgbClr val="FFFFFF"/>
                    </a:gs>
                    <a:gs pos="100000">
                      <a:srgbClr val="FFFFFF"/>
                    </a:gs>
                  </a:gsLst>
                  <a:lin ang="5400000" scaled="0"/>
                </a:gradFill>
                <a:latin typeface="Segoe UI"/>
              </a:rPr>
              <a:t>adm_OtherBackupDatabases</a:t>
            </a:r>
            <a:r>
              <a:rPr lang="en-US" sz="2000" noProof="1" smtClean="0">
                <a:gradFill>
                  <a:gsLst>
                    <a:gs pos="1250">
                      <a:srgbClr val="FFFFFF"/>
                    </a:gs>
                    <a:gs pos="100000">
                      <a:srgbClr val="FFFFFF"/>
                    </a:gs>
                  </a:gsLst>
                  <a:lin ang="5400000" scaled="0"/>
                </a:gradFill>
                <a:latin typeface="Segoe UI"/>
              </a:rPr>
              <a:t> table to include a row for each of </a:t>
            </a:r>
            <a:r>
              <a:rPr lang="en-US" sz="2000" b="1" noProof="1" smtClean="0">
                <a:gradFill>
                  <a:gsLst>
                    <a:gs pos="1250">
                      <a:srgbClr val="FFFFFF"/>
                    </a:gs>
                    <a:gs pos="100000">
                      <a:srgbClr val="FFFFFF"/>
                    </a:gs>
                  </a:gsLst>
                  <a:lin ang="5400000" scaled="0"/>
                </a:gradFill>
                <a:latin typeface="Segoe UI"/>
              </a:rPr>
              <a:t>your custom databases</a:t>
            </a:r>
          </a:p>
        </p:txBody>
      </p:sp>
      <p:sp>
        <p:nvSpPr>
          <p:cNvPr id="58" name="Freeform 57"/>
          <p:cNvSpPr/>
          <p:nvPr/>
        </p:nvSpPr>
        <p:spPr>
          <a:xfrm>
            <a:off x="1068439" y="1337022"/>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Custom</a:t>
            </a:r>
            <a:br>
              <a:rPr lang="en-US" sz="2600" b="1" dirty="0" smtClean="0">
                <a:gradFill>
                  <a:gsLst>
                    <a:gs pos="0">
                      <a:srgbClr val="FFFFFF"/>
                    </a:gs>
                    <a:gs pos="100000">
                      <a:srgbClr val="FFFFFF"/>
                    </a:gs>
                  </a:gsLst>
                  <a:lin ang="5400000" scaled="0"/>
                </a:gradFill>
              </a:rPr>
            </a:br>
            <a:r>
              <a:rPr lang="en-US" sz="2600" b="1" dirty="0" smtClean="0">
                <a:gradFill>
                  <a:gsLst>
                    <a:gs pos="0">
                      <a:srgbClr val="FFFFFF"/>
                    </a:gs>
                    <a:gs pos="100000">
                      <a:srgbClr val="FFFFFF"/>
                    </a:gs>
                  </a:gsLst>
                  <a:lin ang="5400000" scaled="0"/>
                </a:gradFill>
              </a:rPr>
              <a:t>Databases</a:t>
            </a:r>
            <a:endParaRPr lang="en-US" sz="2600" dirty="0">
              <a:gradFill>
                <a:gsLst>
                  <a:gs pos="0">
                    <a:srgbClr val="FFFFFF"/>
                  </a:gs>
                  <a:gs pos="100000">
                    <a:srgbClr val="FFFFFF"/>
                  </a:gs>
                </a:gsLst>
                <a:lin ang="5400000" scaled="0"/>
              </a:gradFill>
            </a:endParaRPr>
          </a:p>
        </p:txBody>
      </p:sp>
      <p:grpSp>
        <p:nvGrpSpPr>
          <p:cNvPr id="75" name="Group 74"/>
          <p:cNvGrpSpPr/>
          <p:nvPr/>
        </p:nvGrpSpPr>
        <p:grpSpPr>
          <a:xfrm>
            <a:off x="1068439" y="4317630"/>
            <a:ext cx="3267754" cy="2347984"/>
            <a:chOff x="886473" y="4641550"/>
            <a:chExt cx="3267754" cy="2347984"/>
          </a:xfrm>
        </p:grpSpPr>
        <p:sp>
          <p:nvSpPr>
            <p:cNvPr id="76" name="Freeform 75"/>
            <p:cNvSpPr/>
            <p:nvPr/>
          </p:nvSpPr>
          <p:spPr>
            <a:xfrm>
              <a:off x="886473" y="4641550"/>
              <a:ext cx="3267754" cy="2347984"/>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bg2">
                <a:lumMod val="90000"/>
                <a:lumOff val="10000"/>
              </a:schemeClr>
            </a:solidFill>
            <a:ln>
              <a:noFill/>
            </a:ln>
          </p:spPr>
          <p:style>
            <a:lnRef idx="2">
              <a:schemeClr val="accent4">
                <a:hueOff val="-5003731"/>
                <a:satOff val="-47737"/>
                <a:lumOff val="17059"/>
                <a:alphaOff val="0"/>
              </a:schemeClr>
            </a:lnRef>
            <a:fillRef idx="1">
              <a:schemeClr val="accent4">
                <a:hueOff val="-5003731"/>
                <a:satOff val="-47737"/>
                <a:lumOff val="17059"/>
                <a:alphaOff val="0"/>
              </a:schemeClr>
            </a:fillRef>
            <a:effectRef idx="0">
              <a:schemeClr val="accent4">
                <a:hueOff val="-5003731"/>
                <a:satOff val="-47737"/>
                <a:lumOff val="17059"/>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Backup </a:t>
              </a:r>
              <a:br>
                <a:rPr lang="en-US" sz="2600" b="1"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Other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Databases</a:t>
              </a:r>
              <a:endParaRPr lang="en-US" sz="2600" dirty="0">
                <a:gradFill>
                  <a:gsLst>
                    <a:gs pos="0">
                      <a:srgbClr val="FFFFFF"/>
                    </a:gs>
                    <a:gs pos="100000">
                      <a:srgbClr val="FFFFFF"/>
                    </a:gs>
                  </a:gsLst>
                  <a:lin ang="5400000" scaled="0"/>
                </a:gradFill>
              </a:endParaRPr>
            </a:p>
          </p:txBody>
        </p:sp>
        <p:sp>
          <p:nvSpPr>
            <p:cNvPr id="89" name="Freeform 124"/>
            <p:cNvSpPr>
              <a:spLocks/>
            </p:cNvSpPr>
            <p:nvPr/>
          </p:nvSpPr>
          <p:spPr bwMode="black">
            <a:xfrm>
              <a:off x="2982759" y="5444164"/>
              <a:ext cx="990600" cy="742757"/>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gradFill>
                  <a:gsLst>
                    <a:gs pos="0">
                      <a:srgbClr val="0072C6">
                        <a:lumMod val="5000"/>
                        <a:lumOff val="95000"/>
                      </a:srgbClr>
                    </a:gs>
                    <a:gs pos="100000">
                      <a:srgbClr val="FFFFFF"/>
                    </a:gs>
                  </a:gsLst>
                  <a:lin ang="5400000" scaled="1"/>
                </a:gradFill>
              </a:endParaRPr>
            </a:p>
          </p:txBody>
        </p:sp>
      </p:grpSp>
      <p:grpSp>
        <p:nvGrpSpPr>
          <p:cNvPr id="90" name="Group 89"/>
          <p:cNvGrpSpPr/>
          <p:nvPr/>
        </p:nvGrpSpPr>
        <p:grpSpPr>
          <a:xfrm>
            <a:off x="1068439" y="2827326"/>
            <a:ext cx="3267754" cy="1371600"/>
            <a:chOff x="886473" y="3573316"/>
            <a:chExt cx="3267754" cy="1371600"/>
          </a:xfrm>
        </p:grpSpPr>
        <p:sp>
          <p:nvSpPr>
            <p:cNvPr id="91" name="Freeform 90"/>
            <p:cNvSpPr/>
            <p:nvPr/>
          </p:nvSpPr>
          <p:spPr>
            <a:xfrm>
              <a:off x="886473" y="3573316"/>
              <a:ext cx="3267754" cy="1371600"/>
            </a:xfrm>
            <a:custGeom>
              <a:avLst/>
              <a:gdLst>
                <a:gd name="connsiteX0" fmla="*/ 0 w 3267754"/>
                <a:gd name="connsiteY0" fmla="*/ 0 h 1010503"/>
                <a:gd name="connsiteX1" fmla="*/ 3267754 w 3267754"/>
                <a:gd name="connsiteY1" fmla="*/ 0 h 1010503"/>
                <a:gd name="connsiteX2" fmla="*/ 3267754 w 3267754"/>
                <a:gd name="connsiteY2" fmla="*/ 1010503 h 1010503"/>
                <a:gd name="connsiteX3" fmla="*/ 0 w 3267754"/>
                <a:gd name="connsiteY3" fmla="*/ 1010503 h 1010503"/>
                <a:gd name="connsiteX4" fmla="*/ 0 w 3267754"/>
                <a:gd name="connsiteY4" fmla="*/ 0 h 101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754" h="1010503">
                  <a:moveTo>
                    <a:pt x="0" y="0"/>
                  </a:moveTo>
                  <a:lnTo>
                    <a:pt x="3267754" y="0"/>
                  </a:lnTo>
                  <a:lnTo>
                    <a:pt x="3267754" y="1010503"/>
                  </a:lnTo>
                  <a:lnTo>
                    <a:pt x="0" y="1010503"/>
                  </a:lnTo>
                  <a:lnTo>
                    <a:pt x="0" y="0"/>
                  </a:lnTo>
                  <a:close/>
                </a:path>
              </a:pathLst>
            </a:custGeom>
            <a:solidFill>
              <a:schemeClr val="accent2"/>
            </a:solidFill>
            <a:ln>
              <a:noFill/>
            </a:ln>
          </p:spPr>
          <p:style>
            <a:lnRef idx="2">
              <a:schemeClr val="accent4">
                <a:hueOff val="-2501866"/>
                <a:satOff val="-23869"/>
                <a:lumOff val="8530"/>
                <a:alphaOff val="0"/>
              </a:schemeClr>
            </a:lnRef>
            <a:fillRef idx="1">
              <a:schemeClr val="accent4">
                <a:hueOff val="-2501866"/>
                <a:satOff val="-23869"/>
                <a:lumOff val="8530"/>
                <a:alphaOff val="0"/>
              </a:schemeClr>
            </a:fillRef>
            <a:effectRef idx="0">
              <a:schemeClr val="accent4">
                <a:hueOff val="-2501866"/>
                <a:satOff val="-23869"/>
                <a:lumOff val="8530"/>
                <a:alphaOff val="0"/>
              </a:schemeClr>
            </a:effectRef>
            <a:fontRef idx="minor">
              <a:schemeClr val="lt1"/>
            </a:fontRef>
          </p:style>
          <p:txBody>
            <a:bodyPr spcFirstLastPara="0" vert="horz" wrap="square" lIns="184912" tIns="105664" rIns="184912" bIns="105664" numCol="1" spcCol="1270" anchor="ctr" anchorCtr="0">
              <a:noAutofit/>
            </a:bodyPr>
            <a:lstStyle/>
            <a:p>
              <a:pPr defTabSz="1155700">
                <a:lnSpc>
                  <a:spcPct val="90000"/>
                </a:lnSpc>
                <a:spcBef>
                  <a:spcPct val="0"/>
                </a:spcBef>
                <a:spcAft>
                  <a:spcPct val="35000"/>
                </a:spcAft>
              </a:pPr>
              <a:r>
                <a:rPr lang="en-US" sz="2600" b="1" dirty="0" smtClean="0">
                  <a:gradFill>
                    <a:gsLst>
                      <a:gs pos="0">
                        <a:srgbClr val="FFFFFF"/>
                      </a:gs>
                      <a:gs pos="100000">
                        <a:srgbClr val="FFFFFF"/>
                      </a:gs>
                    </a:gsLst>
                    <a:lin ang="5400000" scaled="0"/>
                  </a:gradFill>
                </a:rPr>
                <a:t>Optional</a:t>
              </a:r>
              <a:r>
                <a:rPr lang="en-US" sz="2600" dirty="0" smtClean="0">
                  <a:gradFill>
                    <a:gsLst>
                      <a:gs pos="0">
                        <a:srgbClr val="FFFFFF"/>
                      </a:gs>
                      <a:gs pos="100000">
                        <a:srgbClr val="FFFFFF"/>
                      </a:gs>
                    </a:gsLst>
                    <a:lin ang="5400000" scaled="0"/>
                  </a:gradFill>
                </a:rPr>
                <a:t/>
              </a:r>
              <a:br>
                <a:rPr lang="en-US" sz="2600"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features</a:t>
              </a:r>
              <a:endParaRPr lang="en-US" sz="2600" dirty="0">
                <a:gradFill>
                  <a:gsLst>
                    <a:gs pos="0">
                      <a:srgbClr val="FFFFFF"/>
                    </a:gs>
                    <a:gs pos="100000">
                      <a:srgbClr val="FFFFFF"/>
                    </a:gs>
                  </a:gsLst>
                  <a:lin ang="5400000" scaled="0"/>
                </a:gradFill>
              </a:endParaRPr>
            </a:p>
          </p:txBody>
        </p:sp>
        <p:sp>
          <p:nvSpPr>
            <p:cNvPr id="93" name="Freeform 91"/>
            <p:cNvSpPr>
              <a:spLocks noEditPoints="1"/>
            </p:cNvSpPr>
            <p:nvPr/>
          </p:nvSpPr>
          <p:spPr bwMode="auto">
            <a:xfrm rot="3574284">
              <a:off x="2971477" y="3675466"/>
              <a:ext cx="781770" cy="1136714"/>
            </a:xfrm>
            <a:custGeom>
              <a:avLst/>
              <a:gdLst>
                <a:gd name="T0" fmla="*/ 57 w 74"/>
                <a:gd name="T1" fmla="*/ 29 h 107"/>
                <a:gd name="T2" fmla="*/ 46 w 74"/>
                <a:gd name="T3" fmla="*/ 40 h 107"/>
                <a:gd name="T4" fmla="*/ 38 w 74"/>
                <a:gd name="T5" fmla="*/ 37 h 107"/>
                <a:gd name="T6" fmla="*/ 28 w 74"/>
                <a:gd name="T7" fmla="*/ 35 h 107"/>
                <a:gd name="T8" fmla="*/ 23 w 74"/>
                <a:gd name="T9" fmla="*/ 28 h 107"/>
                <a:gd name="T10" fmla="*/ 25 w 74"/>
                <a:gd name="T11" fmla="*/ 13 h 107"/>
                <a:gd name="T12" fmla="*/ 30 w 74"/>
                <a:gd name="T13" fmla="*/ 4 h 107"/>
                <a:gd name="T14" fmla="*/ 37 w 74"/>
                <a:gd name="T15" fmla="*/ 0 h 107"/>
                <a:gd name="T16" fmla="*/ 52 w 74"/>
                <a:gd name="T17" fmla="*/ 6 h 107"/>
                <a:gd name="T18" fmla="*/ 60 w 74"/>
                <a:gd name="T19" fmla="*/ 13 h 107"/>
                <a:gd name="T20" fmla="*/ 62 w 74"/>
                <a:gd name="T21" fmla="*/ 21 h 107"/>
                <a:gd name="T22" fmla="*/ 54 w 74"/>
                <a:gd name="T23" fmla="*/ 20 h 107"/>
                <a:gd name="T24" fmla="*/ 48 w 74"/>
                <a:gd name="T25" fmla="*/ 23 h 107"/>
                <a:gd name="T26" fmla="*/ 46 w 74"/>
                <a:gd name="T27" fmla="*/ 26 h 107"/>
                <a:gd name="T28" fmla="*/ 41 w 74"/>
                <a:gd name="T29" fmla="*/ 26 h 107"/>
                <a:gd name="T30" fmla="*/ 37 w 74"/>
                <a:gd name="T31" fmla="*/ 26 h 107"/>
                <a:gd name="T32" fmla="*/ 35 w 74"/>
                <a:gd name="T33" fmla="*/ 23 h 107"/>
                <a:gd name="T34" fmla="*/ 35 w 74"/>
                <a:gd name="T35" fmla="*/ 19 h 107"/>
                <a:gd name="T36" fmla="*/ 37 w 74"/>
                <a:gd name="T37" fmla="*/ 14 h 107"/>
                <a:gd name="T38" fmla="*/ 40 w 74"/>
                <a:gd name="T39" fmla="*/ 13 h 107"/>
                <a:gd name="T40" fmla="*/ 43 w 74"/>
                <a:gd name="T41" fmla="*/ 14 h 107"/>
                <a:gd name="T42" fmla="*/ 48 w 74"/>
                <a:gd name="T43" fmla="*/ 17 h 107"/>
                <a:gd name="T44" fmla="*/ 49 w 74"/>
                <a:gd name="T45" fmla="*/ 20 h 107"/>
                <a:gd name="T46" fmla="*/ 41 w 74"/>
                <a:gd name="T47" fmla="*/ 24 h 107"/>
                <a:gd name="T48" fmla="*/ 72 w 74"/>
                <a:gd name="T49" fmla="*/ 59 h 107"/>
                <a:gd name="T50" fmla="*/ 68 w 74"/>
                <a:gd name="T51" fmla="*/ 63 h 107"/>
                <a:gd name="T52" fmla="*/ 61 w 74"/>
                <a:gd name="T53" fmla="*/ 65 h 107"/>
                <a:gd name="T54" fmla="*/ 55 w 74"/>
                <a:gd name="T55" fmla="*/ 67 h 107"/>
                <a:gd name="T56" fmla="*/ 48 w 74"/>
                <a:gd name="T57" fmla="*/ 58 h 107"/>
                <a:gd name="T58" fmla="*/ 45 w 74"/>
                <a:gd name="T59" fmla="*/ 51 h 107"/>
                <a:gd name="T60" fmla="*/ 46 w 74"/>
                <a:gd name="T61" fmla="*/ 45 h 107"/>
                <a:gd name="T62" fmla="*/ 55 w 74"/>
                <a:gd name="T63" fmla="*/ 40 h 107"/>
                <a:gd name="T64" fmla="*/ 63 w 74"/>
                <a:gd name="T65" fmla="*/ 38 h 107"/>
                <a:gd name="T66" fmla="*/ 69 w 74"/>
                <a:gd name="T67" fmla="*/ 41 h 107"/>
                <a:gd name="T68" fmla="*/ 72 w 74"/>
                <a:gd name="T69" fmla="*/ 52 h 107"/>
                <a:gd name="T70" fmla="*/ 51 w 74"/>
                <a:gd name="T71" fmla="*/ 52 h 107"/>
                <a:gd name="T72" fmla="*/ 53 w 74"/>
                <a:gd name="T73" fmla="*/ 82 h 107"/>
                <a:gd name="T74" fmla="*/ 42 w 74"/>
                <a:gd name="T75" fmla="*/ 98 h 107"/>
                <a:gd name="T76" fmla="*/ 31 w 74"/>
                <a:gd name="T77" fmla="*/ 106 h 107"/>
                <a:gd name="T78" fmla="*/ 21 w 74"/>
                <a:gd name="T79" fmla="*/ 106 h 107"/>
                <a:gd name="T80" fmla="*/ 11 w 74"/>
                <a:gd name="T81" fmla="*/ 97 h 107"/>
                <a:gd name="T82" fmla="*/ 0 w 74"/>
                <a:gd name="T83" fmla="*/ 80 h 107"/>
                <a:gd name="T84" fmla="*/ 3 w 74"/>
                <a:gd name="T85" fmla="*/ 70 h 107"/>
                <a:gd name="T86" fmla="*/ 14 w 74"/>
                <a:gd name="T87" fmla="*/ 61 h 107"/>
                <a:gd name="T88" fmla="*/ 32 w 74"/>
                <a:gd name="T89" fmla="*/ 55 h 107"/>
                <a:gd name="T90" fmla="*/ 43 w 74"/>
                <a:gd name="T91" fmla="*/ 60 h 107"/>
                <a:gd name="T92" fmla="*/ 48 w 74"/>
                <a:gd name="T93" fmla="*/ 73 h 107"/>
                <a:gd name="T94" fmla="*/ 27 w 74"/>
                <a:gd name="T95" fmla="*/ 66 h 107"/>
                <a:gd name="T96" fmla="*/ 27 w 74"/>
                <a:gd name="T97" fmla="*/ 66 h 107"/>
                <a:gd name="T98" fmla="*/ 33 w 74"/>
                <a:gd name="T99"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107">
                  <a:moveTo>
                    <a:pt x="62" y="21"/>
                  </a:moveTo>
                  <a:cubicBezTo>
                    <a:pt x="60" y="29"/>
                    <a:pt x="60" y="29"/>
                    <a:pt x="60" y="29"/>
                  </a:cubicBezTo>
                  <a:cubicBezTo>
                    <a:pt x="59" y="30"/>
                    <a:pt x="59" y="30"/>
                    <a:pt x="59" y="30"/>
                  </a:cubicBezTo>
                  <a:cubicBezTo>
                    <a:pt x="57" y="29"/>
                    <a:pt x="57" y="29"/>
                    <a:pt x="57" y="29"/>
                  </a:cubicBezTo>
                  <a:cubicBezTo>
                    <a:pt x="56" y="31"/>
                    <a:pt x="54" y="32"/>
                    <a:pt x="53" y="33"/>
                  </a:cubicBezTo>
                  <a:cubicBezTo>
                    <a:pt x="54" y="35"/>
                    <a:pt x="54" y="35"/>
                    <a:pt x="54" y="35"/>
                  </a:cubicBezTo>
                  <a:cubicBezTo>
                    <a:pt x="54" y="36"/>
                    <a:pt x="54" y="36"/>
                    <a:pt x="54" y="36"/>
                  </a:cubicBezTo>
                  <a:cubicBezTo>
                    <a:pt x="46" y="40"/>
                    <a:pt x="46" y="40"/>
                    <a:pt x="46" y="40"/>
                  </a:cubicBezTo>
                  <a:cubicBezTo>
                    <a:pt x="45" y="40"/>
                    <a:pt x="45" y="40"/>
                    <a:pt x="45" y="39"/>
                  </a:cubicBezTo>
                  <a:cubicBezTo>
                    <a:pt x="44" y="37"/>
                    <a:pt x="44" y="37"/>
                    <a:pt x="44" y="37"/>
                  </a:cubicBezTo>
                  <a:cubicBezTo>
                    <a:pt x="43" y="38"/>
                    <a:pt x="42" y="38"/>
                    <a:pt x="41" y="38"/>
                  </a:cubicBezTo>
                  <a:cubicBezTo>
                    <a:pt x="40" y="38"/>
                    <a:pt x="39" y="37"/>
                    <a:pt x="38" y="37"/>
                  </a:cubicBezTo>
                  <a:cubicBezTo>
                    <a:pt x="37" y="39"/>
                    <a:pt x="37" y="39"/>
                    <a:pt x="37" y="39"/>
                  </a:cubicBezTo>
                  <a:cubicBezTo>
                    <a:pt x="37" y="40"/>
                    <a:pt x="37" y="40"/>
                    <a:pt x="36" y="40"/>
                  </a:cubicBezTo>
                  <a:cubicBezTo>
                    <a:pt x="28" y="36"/>
                    <a:pt x="28" y="36"/>
                    <a:pt x="28" y="36"/>
                  </a:cubicBezTo>
                  <a:cubicBezTo>
                    <a:pt x="28" y="35"/>
                    <a:pt x="28" y="35"/>
                    <a:pt x="28" y="35"/>
                  </a:cubicBezTo>
                  <a:cubicBezTo>
                    <a:pt x="29" y="33"/>
                    <a:pt x="29" y="33"/>
                    <a:pt x="29" y="33"/>
                  </a:cubicBezTo>
                  <a:cubicBezTo>
                    <a:pt x="28" y="31"/>
                    <a:pt x="27" y="30"/>
                    <a:pt x="26" y="28"/>
                  </a:cubicBezTo>
                  <a:cubicBezTo>
                    <a:pt x="24" y="29"/>
                    <a:pt x="24" y="29"/>
                    <a:pt x="24" y="29"/>
                  </a:cubicBezTo>
                  <a:cubicBezTo>
                    <a:pt x="23" y="29"/>
                    <a:pt x="23" y="29"/>
                    <a:pt x="23" y="28"/>
                  </a:cubicBezTo>
                  <a:cubicBezTo>
                    <a:pt x="21" y="20"/>
                    <a:pt x="21" y="20"/>
                    <a:pt x="21" y="20"/>
                  </a:cubicBezTo>
                  <a:cubicBezTo>
                    <a:pt x="21" y="19"/>
                    <a:pt x="21" y="19"/>
                    <a:pt x="22" y="19"/>
                  </a:cubicBezTo>
                  <a:cubicBezTo>
                    <a:pt x="24" y="18"/>
                    <a:pt x="24" y="18"/>
                    <a:pt x="24" y="18"/>
                  </a:cubicBezTo>
                  <a:cubicBezTo>
                    <a:pt x="24" y="16"/>
                    <a:pt x="24" y="15"/>
                    <a:pt x="25" y="13"/>
                  </a:cubicBezTo>
                  <a:cubicBezTo>
                    <a:pt x="23" y="12"/>
                    <a:pt x="23" y="12"/>
                    <a:pt x="23" y="12"/>
                  </a:cubicBezTo>
                  <a:cubicBezTo>
                    <a:pt x="23" y="11"/>
                    <a:pt x="23" y="11"/>
                    <a:pt x="23" y="11"/>
                  </a:cubicBezTo>
                  <a:cubicBezTo>
                    <a:pt x="29" y="4"/>
                    <a:pt x="29" y="4"/>
                    <a:pt x="29" y="4"/>
                  </a:cubicBezTo>
                  <a:cubicBezTo>
                    <a:pt x="29" y="4"/>
                    <a:pt x="29" y="4"/>
                    <a:pt x="30" y="4"/>
                  </a:cubicBezTo>
                  <a:cubicBezTo>
                    <a:pt x="32" y="5"/>
                    <a:pt x="32" y="5"/>
                    <a:pt x="32" y="5"/>
                  </a:cubicBezTo>
                  <a:cubicBezTo>
                    <a:pt x="33" y="4"/>
                    <a:pt x="35" y="3"/>
                    <a:pt x="36" y="3"/>
                  </a:cubicBezTo>
                  <a:cubicBezTo>
                    <a:pt x="36" y="1"/>
                    <a:pt x="36" y="1"/>
                    <a:pt x="36" y="1"/>
                  </a:cubicBezTo>
                  <a:cubicBezTo>
                    <a:pt x="36" y="0"/>
                    <a:pt x="37" y="0"/>
                    <a:pt x="37" y="0"/>
                  </a:cubicBezTo>
                  <a:cubicBezTo>
                    <a:pt x="46" y="0"/>
                    <a:pt x="46" y="0"/>
                    <a:pt x="46" y="0"/>
                  </a:cubicBezTo>
                  <a:cubicBezTo>
                    <a:pt x="46" y="0"/>
                    <a:pt x="47" y="0"/>
                    <a:pt x="47" y="1"/>
                  </a:cubicBezTo>
                  <a:cubicBezTo>
                    <a:pt x="47" y="3"/>
                    <a:pt x="47" y="3"/>
                    <a:pt x="47" y="3"/>
                  </a:cubicBezTo>
                  <a:cubicBezTo>
                    <a:pt x="49" y="3"/>
                    <a:pt x="51" y="4"/>
                    <a:pt x="52" y="6"/>
                  </a:cubicBezTo>
                  <a:cubicBezTo>
                    <a:pt x="54" y="4"/>
                    <a:pt x="54" y="4"/>
                    <a:pt x="54" y="4"/>
                  </a:cubicBezTo>
                  <a:cubicBezTo>
                    <a:pt x="54" y="4"/>
                    <a:pt x="55" y="4"/>
                    <a:pt x="55" y="5"/>
                  </a:cubicBezTo>
                  <a:cubicBezTo>
                    <a:pt x="60" y="12"/>
                    <a:pt x="60" y="12"/>
                    <a:pt x="60" y="12"/>
                  </a:cubicBezTo>
                  <a:cubicBezTo>
                    <a:pt x="60" y="12"/>
                    <a:pt x="60" y="12"/>
                    <a:pt x="60" y="13"/>
                  </a:cubicBezTo>
                  <a:cubicBezTo>
                    <a:pt x="58" y="14"/>
                    <a:pt x="58" y="14"/>
                    <a:pt x="58" y="14"/>
                  </a:cubicBezTo>
                  <a:cubicBezTo>
                    <a:pt x="59" y="16"/>
                    <a:pt x="59" y="17"/>
                    <a:pt x="59" y="19"/>
                  </a:cubicBezTo>
                  <a:cubicBezTo>
                    <a:pt x="61" y="20"/>
                    <a:pt x="61" y="20"/>
                    <a:pt x="61" y="20"/>
                  </a:cubicBezTo>
                  <a:cubicBezTo>
                    <a:pt x="62" y="20"/>
                    <a:pt x="62" y="20"/>
                    <a:pt x="62" y="21"/>
                  </a:cubicBezTo>
                  <a:close/>
                  <a:moveTo>
                    <a:pt x="41" y="7"/>
                  </a:moveTo>
                  <a:cubicBezTo>
                    <a:pt x="35" y="7"/>
                    <a:pt x="29" y="13"/>
                    <a:pt x="29" y="20"/>
                  </a:cubicBezTo>
                  <a:cubicBezTo>
                    <a:pt x="29" y="27"/>
                    <a:pt x="35" y="32"/>
                    <a:pt x="41" y="32"/>
                  </a:cubicBezTo>
                  <a:cubicBezTo>
                    <a:pt x="48" y="32"/>
                    <a:pt x="54" y="27"/>
                    <a:pt x="54" y="20"/>
                  </a:cubicBezTo>
                  <a:cubicBezTo>
                    <a:pt x="54" y="13"/>
                    <a:pt x="48" y="7"/>
                    <a:pt x="41" y="7"/>
                  </a:cubicBezTo>
                  <a:close/>
                  <a:moveTo>
                    <a:pt x="49" y="20"/>
                  </a:moveTo>
                  <a:cubicBezTo>
                    <a:pt x="48" y="23"/>
                    <a:pt x="48" y="23"/>
                    <a:pt x="48" y="23"/>
                  </a:cubicBezTo>
                  <a:cubicBezTo>
                    <a:pt x="48" y="23"/>
                    <a:pt x="48" y="24"/>
                    <a:pt x="48" y="23"/>
                  </a:cubicBezTo>
                  <a:cubicBezTo>
                    <a:pt x="47" y="23"/>
                    <a:pt x="47" y="23"/>
                    <a:pt x="47" y="23"/>
                  </a:cubicBezTo>
                  <a:cubicBezTo>
                    <a:pt x="47" y="24"/>
                    <a:pt x="46" y="24"/>
                    <a:pt x="46" y="25"/>
                  </a:cubicBezTo>
                  <a:cubicBezTo>
                    <a:pt x="46" y="25"/>
                    <a:pt x="46" y="25"/>
                    <a:pt x="46" y="25"/>
                  </a:cubicBezTo>
                  <a:cubicBezTo>
                    <a:pt x="46" y="26"/>
                    <a:pt x="46" y="26"/>
                    <a:pt x="46" y="26"/>
                  </a:cubicBezTo>
                  <a:cubicBezTo>
                    <a:pt x="43" y="27"/>
                    <a:pt x="43" y="27"/>
                    <a:pt x="43" y="27"/>
                  </a:cubicBezTo>
                  <a:cubicBezTo>
                    <a:pt x="43" y="27"/>
                    <a:pt x="43" y="27"/>
                    <a:pt x="43" y="27"/>
                  </a:cubicBezTo>
                  <a:cubicBezTo>
                    <a:pt x="42" y="26"/>
                    <a:pt x="42" y="26"/>
                    <a:pt x="42" y="26"/>
                  </a:cubicBezTo>
                  <a:cubicBezTo>
                    <a:pt x="42" y="26"/>
                    <a:pt x="42" y="26"/>
                    <a:pt x="41" y="26"/>
                  </a:cubicBezTo>
                  <a:cubicBezTo>
                    <a:pt x="41" y="26"/>
                    <a:pt x="41" y="26"/>
                    <a:pt x="40" y="26"/>
                  </a:cubicBezTo>
                  <a:cubicBezTo>
                    <a:pt x="40" y="27"/>
                    <a:pt x="40" y="27"/>
                    <a:pt x="40" y="27"/>
                  </a:cubicBezTo>
                  <a:cubicBezTo>
                    <a:pt x="40" y="27"/>
                    <a:pt x="40" y="27"/>
                    <a:pt x="40" y="27"/>
                  </a:cubicBezTo>
                  <a:cubicBezTo>
                    <a:pt x="37" y="26"/>
                    <a:pt x="37" y="26"/>
                    <a:pt x="37" y="26"/>
                  </a:cubicBezTo>
                  <a:cubicBezTo>
                    <a:pt x="37" y="26"/>
                    <a:pt x="37" y="25"/>
                    <a:pt x="37" y="25"/>
                  </a:cubicBezTo>
                  <a:cubicBezTo>
                    <a:pt x="37" y="25"/>
                    <a:pt x="37" y="25"/>
                    <a:pt x="37" y="25"/>
                  </a:cubicBezTo>
                  <a:cubicBezTo>
                    <a:pt x="37" y="24"/>
                    <a:pt x="36" y="24"/>
                    <a:pt x="36" y="23"/>
                  </a:cubicBezTo>
                  <a:cubicBezTo>
                    <a:pt x="35" y="23"/>
                    <a:pt x="35" y="23"/>
                    <a:pt x="35" y="23"/>
                  </a:cubicBezTo>
                  <a:cubicBezTo>
                    <a:pt x="35" y="23"/>
                    <a:pt x="35" y="23"/>
                    <a:pt x="35" y="23"/>
                  </a:cubicBezTo>
                  <a:cubicBezTo>
                    <a:pt x="34" y="20"/>
                    <a:pt x="34" y="20"/>
                    <a:pt x="34" y="20"/>
                  </a:cubicBezTo>
                  <a:cubicBezTo>
                    <a:pt x="34" y="20"/>
                    <a:pt x="34" y="19"/>
                    <a:pt x="34" y="19"/>
                  </a:cubicBezTo>
                  <a:cubicBezTo>
                    <a:pt x="35" y="19"/>
                    <a:pt x="35" y="19"/>
                    <a:pt x="35" y="19"/>
                  </a:cubicBezTo>
                  <a:cubicBezTo>
                    <a:pt x="35" y="19"/>
                    <a:pt x="35" y="18"/>
                    <a:pt x="35" y="17"/>
                  </a:cubicBezTo>
                  <a:cubicBezTo>
                    <a:pt x="35" y="17"/>
                    <a:pt x="35" y="17"/>
                    <a:pt x="35" y="17"/>
                  </a:cubicBezTo>
                  <a:cubicBezTo>
                    <a:pt x="35" y="17"/>
                    <a:pt x="35" y="17"/>
                    <a:pt x="35" y="17"/>
                  </a:cubicBezTo>
                  <a:cubicBezTo>
                    <a:pt x="37" y="14"/>
                    <a:pt x="37" y="14"/>
                    <a:pt x="37" y="14"/>
                  </a:cubicBezTo>
                  <a:cubicBezTo>
                    <a:pt x="37" y="14"/>
                    <a:pt x="37" y="14"/>
                    <a:pt x="37" y="14"/>
                  </a:cubicBezTo>
                  <a:cubicBezTo>
                    <a:pt x="38" y="14"/>
                    <a:pt x="38" y="14"/>
                    <a:pt x="38" y="14"/>
                  </a:cubicBezTo>
                  <a:cubicBezTo>
                    <a:pt x="38" y="14"/>
                    <a:pt x="39" y="14"/>
                    <a:pt x="40" y="14"/>
                  </a:cubicBezTo>
                  <a:cubicBezTo>
                    <a:pt x="40" y="13"/>
                    <a:pt x="40" y="13"/>
                    <a:pt x="40" y="13"/>
                  </a:cubicBezTo>
                  <a:cubicBezTo>
                    <a:pt x="40" y="13"/>
                    <a:pt x="40" y="13"/>
                    <a:pt x="40" y="13"/>
                  </a:cubicBezTo>
                  <a:cubicBezTo>
                    <a:pt x="43" y="13"/>
                    <a:pt x="43" y="13"/>
                    <a:pt x="43" y="13"/>
                  </a:cubicBezTo>
                  <a:cubicBezTo>
                    <a:pt x="43" y="13"/>
                    <a:pt x="43" y="13"/>
                    <a:pt x="43" y="13"/>
                  </a:cubicBezTo>
                  <a:cubicBezTo>
                    <a:pt x="43" y="14"/>
                    <a:pt x="43" y="14"/>
                    <a:pt x="43" y="14"/>
                  </a:cubicBezTo>
                  <a:cubicBezTo>
                    <a:pt x="44" y="14"/>
                    <a:pt x="45" y="14"/>
                    <a:pt x="45" y="15"/>
                  </a:cubicBezTo>
                  <a:cubicBezTo>
                    <a:pt x="46" y="14"/>
                    <a:pt x="46" y="14"/>
                    <a:pt x="46" y="14"/>
                  </a:cubicBezTo>
                  <a:cubicBezTo>
                    <a:pt x="46" y="14"/>
                    <a:pt x="46" y="14"/>
                    <a:pt x="46" y="14"/>
                  </a:cubicBezTo>
                  <a:cubicBezTo>
                    <a:pt x="48" y="17"/>
                    <a:pt x="48" y="17"/>
                    <a:pt x="48" y="17"/>
                  </a:cubicBezTo>
                  <a:cubicBezTo>
                    <a:pt x="48" y="17"/>
                    <a:pt x="48" y="17"/>
                    <a:pt x="48" y="17"/>
                  </a:cubicBezTo>
                  <a:cubicBezTo>
                    <a:pt x="48" y="18"/>
                    <a:pt x="48" y="18"/>
                    <a:pt x="48" y="18"/>
                  </a:cubicBezTo>
                  <a:cubicBezTo>
                    <a:pt x="48" y="18"/>
                    <a:pt x="48" y="19"/>
                    <a:pt x="48" y="20"/>
                  </a:cubicBezTo>
                  <a:cubicBezTo>
                    <a:pt x="49" y="20"/>
                    <a:pt x="49" y="20"/>
                    <a:pt x="49" y="20"/>
                  </a:cubicBezTo>
                  <a:cubicBezTo>
                    <a:pt x="49" y="20"/>
                    <a:pt x="49" y="20"/>
                    <a:pt x="49" y="20"/>
                  </a:cubicBezTo>
                  <a:close/>
                  <a:moveTo>
                    <a:pt x="41" y="16"/>
                  </a:moveTo>
                  <a:cubicBezTo>
                    <a:pt x="39" y="16"/>
                    <a:pt x="37" y="18"/>
                    <a:pt x="37" y="20"/>
                  </a:cubicBezTo>
                  <a:cubicBezTo>
                    <a:pt x="37" y="22"/>
                    <a:pt x="39" y="24"/>
                    <a:pt x="41" y="24"/>
                  </a:cubicBezTo>
                  <a:cubicBezTo>
                    <a:pt x="44" y="24"/>
                    <a:pt x="46" y="22"/>
                    <a:pt x="46" y="20"/>
                  </a:cubicBezTo>
                  <a:cubicBezTo>
                    <a:pt x="46" y="18"/>
                    <a:pt x="44" y="16"/>
                    <a:pt x="41" y="16"/>
                  </a:cubicBezTo>
                  <a:close/>
                  <a:moveTo>
                    <a:pt x="74" y="53"/>
                  </a:moveTo>
                  <a:cubicBezTo>
                    <a:pt x="72" y="59"/>
                    <a:pt x="72" y="59"/>
                    <a:pt x="72" y="59"/>
                  </a:cubicBezTo>
                  <a:cubicBezTo>
                    <a:pt x="72" y="59"/>
                    <a:pt x="72" y="59"/>
                    <a:pt x="72" y="59"/>
                  </a:cubicBezTo>
                  <a:cubicBezTo>
                    <a:pt x="70" y="59"/>
                    <a:pt x="70" y="59"/>
                    <a:pt x="70" y="59"/>
                  </a:cubicBezTo>
                  <a:cubicBezTo>
                    <a:pt x="70" y="60"/>
                    <a:pt x="69" y="61"/>
                    <a:pt x="68" y="62"/>
                  </a:cubicBezTo>
                  <a:cubicBezTo>
                    <a:pt x="68" y="63"/>
                    <a:pt x="68" y="63"/>
                    <a:pt x="68" y="63"/>
                  </a:cubicBezTo>
                  <a:cubicBezTo>
                    <a:pt x="68" y="64"/>
                    <a:pt x="68" y="64"/>
                    <a:pt x="68" y="64"/>
                  </a:cubicBezTo>
                  <a:cubicBezTo>
                    <a:pt x="62" y="67"/>
                    <a:pt x="62" y="67"/>
                    <a:pt x="62" y="67"/>
                  </a:cubicBezTo>
                  <a:cubicBezTo>
                    <a:pt x="62" y="67"/>
                    <a:pt x="62" y="67"/>
                    <a:pt x="61" y="66"/>
                  </a:cubicBezTo>
                  <a:cubicBezTo>
                    <a:pt x="61" y="65"/>
                    <a:pt x="61" y="65"/>
                    <a:pt x="61" y="65"/>
                  </a:cubicBezTo>
                  <a:cubicBezTo>
                    <a:pt x="60" y="65"/>
                    <a:pt x="60" y="65"/>
                    <a:pt x="59" y="65"/>
                  </a:cubicBezTo>
                  <a:cubicBezTo>
                    <a:pt x="58" y="65"/>
                    <a:pt x="58" y="65"/>
                    <a:pt x="57" y="65"/>
                  </a:cubicBezTo>
                  <a:cubicBezTo>
                    <a:pt x="56" y="66"/>
                    <a:pt x="56" y="66"/>
                    <a:pt x="56" y="66"/>
                  </a:cubicBezTo>
                  <a:cubicBezTo>
                    <a:pt x="56" y="67"/>
                    <a:pt x="56" y="67"/>
                    <a:pt x="55" y="67"/>
                  </a:cubicBezTo>
                  <a:cubicBezTo>
                    <a:pt x="50" y="64"/>
                    <a:pt x="50" y="64"/>
                    <a:pt x="50" y="64"/>
                  </a:cubicBezTo>
                  <a:cubicBezTo>
                    <a:pt x="49" y="63"/>
                    <a:pt x="49" y="63"/>
                    <a:pt x="49" y="63"/>
                  </a:cubicBezTo>
                  <a:cubicBezTo>
                    <a:pt x="50" y="61"/>
                    <a:pt x="50" y="61"/>
                    <a:pt x="50" y="61"/>
                  </a:cubicBezTo>
                  <a:cubicBezTo>
                    <a:pt x="49" y="61"/>
                    <a:pt x="48" y="59"/>
                    <a:pt x="48" y="58"/>
                  </a:cubicBezTo>
                  <a:cubicBezTo>
                    <a:pt x="46" y="59"/>
                    <a:pt x="46" y="59"/>
                    <a:pt x="46" y="59"/>
                  </a:cubicBezTo>
                  <a:cubicBezTo>
                    <a:pt x="46" y="59"/>
                    <a:pt x="46" y="59"/>
                    <a:pt x="46" y="58"/>
                  </a:cubicBezTo>
                  <a:cubicBezTo>
                    <a:pt x="44" y="52"/>
                    <a:pt x="44" y="52"/>
                    <a:pt x="44" y="52"/>
                  </a:cubicBezTo>
                  <a:cubicBezTo>
                    <a:pt x="44" y="52"/>
                    <a:pt x="44" y="51"/>
                    <a:pt x="45" y="51"/>
                  </a:cubicBezTo>
                  <a:cubicBezTo>
                    <a:pt x="46" y="51"/>
                    <a:pt x="46" y="51"/>
                    <a:pt x="46" y="51"/>
                  </a:cubicBezTo>
                  <a:cubicBezTo>
                    <a:pt x="46" y="50"/>
                    <a:pt x="47" y="48"/>
                    <a:pt x="47" y="47"/>
                  </a:cubicBezTo>
                  <a:cubicBezTo>
                    <a:pt x="46" y="46"/>
                    <a:pt x="46" y="46"/>
                    <a:pt x="46" y="46"/>
                  </a:cubicBezTo>
                  <a:cubicBezTo>
                    <a:pt x="46" y="46"/>
                    <a:pt x="46" y="46"/>
                    <a:pt x="46" y="45"/>
                  </a:cubicBezTo>
                  <a:cubicBezTo>
                    <a:pt x="50" y="40"/>
                    <a:pt x="50" y="40"/>
                    <a:pt x="50" y="40"/>
                  </a:cubicBezTo>
                  <a:cubicBezTo>
                    <a:pt x="50" y="40"/>
                    <a:pt x="50" y="40"/>
                    <a:pt x="51" y="40"/>
                  </a:cubicBezTo>
                  <a:cubicBezTo>
                    <a:pt x="52" y="41"/>
                    <a:pt x="52" y="41"/>
                    <a:pt x="52" y="41"/>
                  </a:cubicBezTo>
                  <a:cubicBezTo>
                    <a:pt x="53" y="41"/>
                    <a:pt x="54" y="40"/>
                    <a:pt x="55" y="40"/>
                  </a:cubicBezTo>
                  <a:cubicBezTo>
                    <a:pt x="55" y="38"/>
                    <a:pt x="55" y="38"/>
                    <a:pt x="55" y="38"/>
                  </a:cubicBezTo>
                  <a:cubicBezTo>
                    <a:pt x="55" y="38"/>
                    <a:pt x="56" y="38"/>
                    <a:pt x="56" y="38"/>
                  </a:cubicBezTo>
                  <a:cubicBezTo>
                    <a:pt x="62" y="38"/>
                    <a:pt x="62" y="38"/>
                    <a:pt x="62" y="38"/>
                  </a:cubicBezTo>
                  <a:cubicBezTo>
                    <a:pt x="63" y="38"/>
                    <a:pt x="63" y="38"/>
                    <a:pt x="63" y="38"/>
                  </a:cubicBezTo>
                  <a:cubicBezTo>
                    <a:pt x="63" y="40"/>
                    <a:pt x="63" y="40"/>
                    <a:pt x="63" y="40"/>
                  </a:cubicBezTo>
                  <a:cubicBezTo>
                    <a:pt x="64" y="40"/>
                    <a:pt x="66" y="41"/>
                    <a:pt x="67" y="42"/>
                  </a:cubicBezTo>
                  <a:cubicBezTo>
                    <a:pt x="68" y="41"/>
                    <a:pt x="68" y="41"/>
                    <a:pt x="68" y="41"/>
                  </a:cubicBezTo>
                  <a:cubicBezTo>
                    <a:pt x="69" y="41"/>
                    <a:pt x="69" y="41"/>
                    <a:pt x="69" y="41"/>
                  </a:cubicBezTo>
                  <a:cubicBezTo>
                    <a:pt x="73" y="46"/>
                    <a:pt x="73" y="46"/>
                    <a:pt x="73" y="46"/>
                  </a:cubicBezTo>
                  <a:cubicBezTo>
                    <a:pt x="73" y="46"/>
                    <a:pt x="73" y="47"/>
                    <a:pt x="73" y="47"/>
                  </a:cubicBezTo>
                  <a:cubicBezTo>
                    <a:pt x="71" y="48"/>
                    <a:pt x="71" y="48"/>
                    <a:pt x="71" y="48"/>
                  </a:cubicBezTo>
                  <a:cubicBezTo>
                    <a:pt x="72" y="49"/>
                    <a:pt x="72" y="50"/>
                    <a:pt x="72" y="52"/>
                  </a:cubicBezTo>
                  <a:cubicBezTo>
                    <a:pt x="74" y="52"/>
                    <a:pt x="74" y="52"/>
                    <a:pt x="74" y="52"/>
                  </a:cubicBezTo>
                  <a:cubicBezTo>
                    <a:pt x="74" y="52"/>
                    <a:pt x="74" y="52"/>
                    <a:pt x="74" y="53"/>
                  </a:cubicBezTo>
                  <a:close/>
                  <a:moveTo>
                    <a:pt x="59" y="44"/>
                  </a:moveTo>
                  <a:cubicBezTo>
                    <a:pt x="55" y="44"/>
                    <a:pt x="51" y="48"/>
                    <a:pt x="51" y="52"/>
                  </a:cubicBezTo>
                  <a:cubicBezTo>
                    <a:pt x="51" y="57"/>
                    <a:pt x="55" y="60"/>
                    <a:pt x="59" y="60"/>
                  </a:cubicBezTo>
                  <a:cubicBezTo>
                    <a:pt x="64" y="60"/>
                    <a:pt x="67" y="57"/>
                    <a:pt x="67" y="52"/>
                  </a:cubicBezTo>
                  <a:cubicBezTo>
                    <a:pt x="67" y="48"/>
                    <a:pt x="64" y="44"/>
                    <a:pt x="59" y="44"/>
                  </a:cubicBezTo>
                  <a:close/>
                  <a:moveTo>
                    <a:pt x="53" y="82"/>
                  </a:moveTo>
                  <a:cubicBezTo>
                    <a:pt x="50" y="93"/>
                    <a:pt x="50" y="93"/>
                    <a:pt x="50" y="93"/>
                  </a:cubicBezTo>
                  <a:cubicBezTo>
                    <a:pt x="50" y="93"/>
                    <a:pt x="49" y="93"/>
                    <a:pt x="49" y="93"/>
                  </a:cubicBezTo>
                  <a:cubicBezTo>
                    <a:pt x="46" y="93"/>
                    <a:pt x="46" y="93"/>
                    <a:pt x="46" y="93"/>
                  </a:cubicBezTo>
                  <a:cubicBezTo>
                    <a:pt x="45" y="95"/>
                    <a:pt x="43" y="96"/>
                    <a:pt x="42" y="98"/>
                  </a:cubicBezTo>
                  <a:cubicBezTo>
                    <a:pt x="43" y="100"/>
                    <a:pt x="43" y="100"/>
                    <a:pt x="43" y="100"/>
                  </a:cubicBezTo>
                  <a:cubicBezTo>
                    <a:pt x="43" y="101"/>
                    <a:pt x="43" y="101"/>
                    <a:pt x="42" y="102"/>
                  </a:cubicBezTo>
                  <a:cubicBezTo>
                    <a:pt x="32" y="106"/>
                    <a:pt x="32" y="106"/>
                    <a:pt x="32" y="106"/>
                  </a:cubicBezTo>
                  <a:cubicBezTo>
                    <a:pt x="31" y="107"/>
                    <a:pt x="31" y="106"/>
                    <a:pt x="31" y="106"/>
                  </a:cubicBezTo>
                  <a:cubicBezTo>
                    <a:pt x="29" y="103"/>
                    <a:pt x="29" y="103"/>
                    <a:pt x="29" y="103"/>
                  </a:cubicBezTo>
                  <a:cubicBezTo>
                    <a:pt x="28" y="103"/>
                    <a:pt x="28" y="103"/>
                    <a:pt x="27" y="103"/>
                  </a:cubicBezTo>
                  <a:cubicBezTo>
                    <a:pt x="25" y="103"/>
                    <a:pt x="24" y="103"/>
                    <a:pt x="22" y="103"/>
                  </a:cubicBezTo>
                  <a:cubicBezTo>
                    <a:pt x="21" y="106"/>
                    <a:pt x="21" y="106"/>
                    <a:pt x="21" y="106"/>
                  </a:cubicBezTo>
                  <a:cubicBezTo>
                    <a:pt x="21" y="106"/>
                    <a:pt x="20" y="106"/>
                    <a:pt x="20" y="106"/>
                  </a:cubicBezTo>
                  <a:cubicBezTo>
                    <a:pt x="10" y="101"/>
                    <a:pt x="10" y="101"/>
                    <a:pt x="10" y="101"/>
                  </a:cubicBezTo>
                  <a:cubicBezTo>
                    <a:pt x="9" y="101"/>
                    <a:pt x="9" y="100"/>
                    <a:pt x="9" y="100"/>
                  </a:cubicBezTo>
                  <a:cubicBezTo>
                    <a:pt x="11" y="97"/>
                    <a:pt x="11" y="97"/>
                    <a:pt x="11" y="97"/>
                  </a:cubicBezTo>
                  <a:cubicBezTo>
                    <a:pt x="9" y="95"/>
                    <a:pt x="7" y="93"/>
                    <a:pt x="6" y="91"/>
                  </a:cubicBezTo>
                  <a:cubicBezTo>
                    <a:pt x="4" y="92"/>
                    <a:pt x="4" y="92"/>
                    <a:pt x="4" y="92"/>
                  </a:cubicBezTo>
                  <a:cubicBezTo>
                    <a:pt x="3" y="92"/>
                    <a:pt x="3" y="92"/>
                    <a:pt x="2" y="91"/>
                  </a:cubicBezTo>
                  <a:cubicBezTo>
                    <a:pt x="0" y="80"/>
                    <a:pt x="0" y="80"/>
                    <a:pt x="0" y="80"/>
                  </a:cubicBezTo>
                  <a:cubicBezTo>
                    <a:pt x="0" y="80"/>
                    <a:pt x="0" y="79"/>
                    <a:pt x="1" y="79"/>
                  </a:cubicBezTo>
                  <a:cubicBezTo>
                    <a:pt x="4" y="78"/>
                    <a:pt x="4" y="78"/>
                    <a:pt x="4" y="78"/>
                  </a:cubicBezTo>
                  <a:cubicBezTo>
                    <a:pt x="4" y="76"/>
                    <a:pt x="4" y="74"/>
                    <a:pt x="5" y="72"/>
                  </a:cubicBezTo>
                  <a:cubicBezTo>
                    <a:pt x="3" y="70"/>
                    <a:pt x="3" y="70"/>
                    <a:pt x="3" y="70"/>
                  </a:cubicBezTo>
                  <a:cubicBezTo>
                    <a:pt x="3" y="69"/>
                    <a:pt x="3" y="69"/>
                    <a:pt x="3" y="69"/>
                  </a:cubicBezTo>
                  <a:cubicBezTo>
                    <a:pt x="10" y="60"/>
                    <a:pt x="10" y="60"/>
                    <a:pt x="10" y="60"/>
                  </a:cubicBezTo>
                  <a:cubicBezTo>
                    <a:pt x="10" y="59"/>
                    <a:pt x="11" y="59"/>
                    <a:pt x="11" y="59"/>
                  </a:cubicBezTo>
                  <a:cubicBezTo>
                    <a:pt x="14" y="61"/>
                    <a:pt x="14" y="61"/>
                    <a:pt x="14" y="61"/>
                  </a:cubicBezTo>
                  <a:cubicBezTo>
                    <a:pt x="16" y="60"/>
                    <a:pt x="18" y="59"/>
                    <a:pt x="20" y="58"/>
                  </a:cubicBezTo>
                  <a:cubicBezTo>
                    <a:pt x="20" y="55"/>
                    <a:pt x="20" y="55"/>
                    <a:pt x="20" y="55"/>
                  </a:cubicBezTo>
                  <a:cubicBezTo>
                    <a:pt x="20" y="55"/>
                    <a:pt x="20" y="55"/>
                    <a:pt x="21" y="55"/>
                  </a:cubicBezTo>
                  <a:cubicBezTo>
                    <a:pt x="32" y="55"/>
                    <a:pt x="32" y="55"/>
                    <a:pt x="32" y="55"/>
                  </a:cubicBezTo>
                  <a:cubicBezTo>
                    <a:pt x="33" y="55"/>
                    <a:pt x="33" y="55"/>
                    <a:pt x="33" y="55"/>
                  </a:cubicBezTo>
                  <a:cubicBezTo>
                    <a:pt x="33" y="58"/>
                    <a:pt x="33" y="58"/>
                    <a:pt x="33" y="58"/>
                  </a:cubicBezTo>
                  <a:cubicBezTo>
                    <a:pt x="36" y="59"/>
                    <a:pt x="38" y="60"/>
                    <a:pt x="41" y="62"/>
                  </a:cubicBezTo>
                  <a:cubicBezTo>
                    <a:pt x="43" y="60"/>
                    <a:pt x="43" y="60"/>
                    <a:pt x="43" y="60"/>
                  </a:cubicBezTo>
                  <a:cubicBezTo>
                    <a:pt x="43" y="60"/>
                    <a:pt x="44" y="60"/>
                    <a:pt x="44" y="61"/>
                  </a:cubicBezTo>
                  <a:cubicBezTo>
                    <a:pt x="51" y="70"/>
                    <a:pt x="51" y="70"/>
                    <a:pt x="51" y="70"/>
                  </a:cubicBezTo>
                  <a:cubicBezTo>
                    <a:pt x="51" y="70"/>
                    <a:pt x="51" y="71"/>
                    <a:pt x="51" y="71"/>
                  </a:cubicBezTo>
                  <a:cubicBezTo>
                    <a:pt x="48" y="73"/>
                    <a:pt x="48" y="73"/>
                    <a:pt x="48" y="73"/>
                  </a:cubicBezTo>
                  <a:cubicBezTo>
                    <a:pt x="49" y="75"/>
                    <a:pt x="50" y="77"/>
                    <a:pt x="50" y="80"/>
                  </a:cubicBezTo>
                  <a:cubicBezTo>
                    <a:pt x="52" y="80"/>
                    <a:pt x="52" y="80"/>
                    <a:pt x="52" y="80"/>
                  </a:cubicBezTo>
                  <a:cubicBezTo>
                    <a:pt x="53" y="81"/>
                    <a:pt x="53" y="81"/>
                    <a:pt x="53" y="82"/>
                  </a:cubicBezTo>
                  <a:close/>
                  <a:moveTo>
                    <a:pt x="27" y="66"/>
                  </a:moveTo>
                  <a:cubicBezTo>
                    <a:pt x="18" y="66"/>
                    <a:pt x="12" y="72"/>
                    <a:pt x="12" y="80"/>
                  </a:cubicBezTo>
                  <a:cubicBezTo>
                    <a:pt x="12" y="88"/>
                    <a:pt x="18" y="95"/>
                    <a:pt x="27" y="95"/>
                  </a:cubicBezTo>
                  <a:cubicBezTo>
                    <a:pt x="35" y="95"/>
                    <a:pt x="41" y="88"/>
                    <a:pt x="41" y="80"/>
                  </a:cubicBezTo>
                  <a:cubicBezTo>
                    <a:pt x="41" y="72"/>
                    <a:pt x="35" y="66"/>
                    <a:pt x="27" y="66"/>
                  </a:cubicBezTo>
                  <a:close/>
                  <a:moveTo>
                    <a:pt x="27" y="74"/>
                  </a:moveTo>
                  <a:cubicBezTo>
                    <a:pt x="23" y="74"/>
                    <a:pt x="20" y="77"/>
                    <a:pt x="20" y="80"/>
                  </a:cubicBezTo>
                  <a:cubicBezTo>
                    <a:pt x="20" y="84"/>
                    <a:pt x="23" y="87"/>
                    <a:pt x="27" y="87"/>
                  </a:cubicBezTo>
                  <a:cubicBezTo>
                    <a:pt x="30" y="87"/>
                    <a:pt x="33" y="84"/>
                    <a:pt x="33" y="80"/>
                  </a:cubicBezTo>
                  <a:cubicBezTo>
                    <a:pt x="33" y="77"/>
                    <a:pt x="30" y="74"/>
                    <a:pt x="27"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111" name="Picture 110"/>
          <p:cNvPicPr>
            <a:picLocks noChangeAspect="1"/>
          </p:cNvPicPr>
          <p:nvPr/>
        </p:nvPicPr>
        <p:blipFill>
          <a:blip r:embed="rId3"/>
          <a:srcRect/>
          <a:stretch>
            <a:fillRect/>
          </a:stretch>
        </p:blipFill>
        <p:spPr>
          <a:xfrm flipH="1">
            <a:off x="3025140" y="1606638"/>
            <a:ext cx="474436" cy="354070"/>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112" name="Picture 111"/>
          <p:cNvPicPr>
            <a:picLocks noChangeAspect="1"/>
          </p:cNvPicPr>
          <p:nvPr/>
        </p:nvPicPr>
        <p:blipFill>
          <a:blip r:embed="rId3"/>
          <a:srcRect/>
          <a:stretch>
            <a:fillRect/>
          </a:stretch>
        </p:blipFill>
        <p:spPr>
          <a:xfrm flipH="1">
            <a:off x="3401517" y="1898323"/>
            <a:ext cx="800496" cy="597408"/>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sp>
        <p:nvSpPr>
          <p:cNvPr id="21" name="TextBox 20"/>
          <p:cNvSpPr txBox="1"/>
          <p:nvPr/>
        </p:nvSpPr>
        <p:spPr>
          <a:xfrm>
            <a:off x="974018" y="6226556"/>
            <a:ext cx="3516027" cy="420115"/>
          </a:xfrm>
          <a:prstGeom prst="rect">
            <a:avLst/>
          </a:prstGeom>
          <a:noFill/>
        </p:spPr>
        <p:txBody>
          <a:bodyPr wrap="none" lIns="182880" tIns="146304" rIns="182880" bIns="146304" rtlCol="0">
            <a:spAutoFit/>
          </a:bodyPr>
          <a:lstStyle/>
          <a:p>
            <a:pPr>
              <a:lnSpc>
                <a:spcPct val="90000"/>
              </a:lnSpc>
            </a:pPr>
            <a:r>
              <a:rPr lang="pt-PT" sz="900" b="1" dirty="0">
                <a:gradFill>
                  <a:gsLst>
                    <a:gs pos="2917">
                      <a:schemeClr val="tx1"/>
                    </a:gs>
                    <a:gs pos="30000">
                      <a:schemeClr val="tx1"/>
                    </a:gs>
                  </a:gsLst>
                  <a:lin ang="5400000" scaled="0"/>
                </a:gradFill>
              </a:rPr>
              <a:t>https://msdn.microsoft.com/en-us/library/aa561198.aspx</a:t>
            </a:r>
            <a:endParaRPr lang="pt-PT" sz="900" b="1"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9692034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1+#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anim calcmode="lin" valueType="num">
                                      <p:cBhvr additive="base">
                                        <p:cTn id="19" dur="500" fill="hold"/>
                                        <p:tgtEl>
                                          <p:spTgt spid="90"/>
                                        </p:tgtEl>
                                        <p:attrNameLst>
                                          <p:attrName>ppt_x</p:attrName>
                                        </p:attrNameLst>
                                      </p:cBhvr>
                                      <p:tavLst>
                                        <p:tav tm="0">
                                          <p:val>
                                            <p:strVal val="1+#ppt_w/2"/>
                                          </p:val>
                                        </p:tav>
                                        <p:tav tm="100000">
                                          <p:val>
                                            <p:strVal val="#ppt_x"/>
                                          </p:val>
                                        </p:tav>
                                      </p:tavLst>
                                    </p:anim>
                                    <p:anim calcmode="lin" valueType="num">
                                      <p:cBhvr additive="base">
                                        <p:cTn id="20" dur="500" fill="hold"/>
                                        <p:tgtEl>
                                          <p:spTgt spid="9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anim calcmode="lin" valueType="num">
                                      <p:cBhvr additive="base">
                                        <p:cTn id="27" dur="500" fill="hold"/>
                                        <p:tgtEl>
                                          <p:spTgt spid="112"/>
                                        </p:tgtEl>
                                        <p:attrNameLst>
                                          <p:attrName>ppt_x</p:attrName>
                                        </p:attrNameLst>
                                      </p:cBhvr>
                                      <p:tavLst>
                                        <p:tav tm="0">
                                          <p:val>
                                            <p:strVal val="1+#ppt_w/2"/>
                                          </p:val>
                                        </p:tav>
                                        <p:tav tm="100000">
                                          <p:val>
                                            <p:strVal val="#ppt_x"/>
                                          </p:val>
                                        </p:tav>
                                      </p:tavLst>
                                    </p:anim>
                                    <p:anim calcmode="lin" valueType="num">
                                      <p:cBhvr additive="base">
                                        <p:cTn id="28" dur="500" fill="hold"/>
                                        <p:tgtEl>
                                          <p:spTgt spid="1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1+#ppt_w/2"/>
                                          </p:val>
                                        </p:tav>
                                        <p:tav tm="100000">
                                          <p:val>
                                            <p:strVal val="#ppt_x"/>
                                          </p:val>
                                        </p:tav>
                                      </p:tavLst>
                                    </p:anim>
                                    <p:anim calcmode="lin" valueType="num">
                                      <p:cBhvr additive="base">
                                        <p:cTn id="32"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1+#ppt_w/2"/>
                                          </p:val>
                                        </p:tav>
                                        <p:tav tm="100000">
                                          <p:val>
                                            <p:strVal val="#ppt_x"/>
                                          </p:val>
                                        </p:tav>
                                      </p:tavLst>
                                    </p:anim>
                                    <p:anim calcmode="lin" valueType="num">
                                      <p:cBhvr additive="base">
                                        <p:cTn id="38" dur="500" fill="hold"/>
                                        <p:tgtEl>
                                          <p:spTgt spid="50"/>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1+#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additive="base">
                                        <p:cTn id="45" dur="500" fill="hold"/>
                                        <p:tgtEl>
                                          <p:spTgt spid="75"/>
                                        </p:tgtEl>
                                        <p:attrNameLst>
                                          <p:attrName>ppt_x</p:attrName>
                                        </p:attrNameLst>
                                      </p:cBhvr>
                                      <p:tavLst>
                                        <p:tav tm="0">
                                          <p:val>
                                            <p:strVal val="1+#ppt_w/2"/>
                                          </p:val>
                                        </p:tav>
                                        <p:tav tm="100000">
                                          <p:val>
                                            <p:strVal val="#ppt_x"/>
                                          </p:val>
                                        </p:tav>
                                      </p:tavLst>
                                    </p:anim>
                                    <p:anim calcmode="lin" valueType="num">
                                      <p:cBhvr additive="base">
                                        <p:cTn id="46" dur="500" fill="hold"/>
                                        <p:tgtEl>
                                          <p:spTgt spid="7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1+#ppt_w/2"/>
                                          </p:val>
                                        </p:tav>
                                        <p:tav tm="100000">
                                          <p:val>
                                            <p:strVal val="#ppt_x"/>
                                          </p:val>
                                        </p:tav>
                                      </p:tavLst>
                                    </p:anim>
                                    <p:anim calcmode="lin" valueType="num">
                                      <p:cBhvr additive="base">
                                        <p:cTn id="5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3" grpId="0" animBg="1"/>
      <p:bldP spid="55" grpId="0"/>
      <p:bldP spid="56" grpId="0"/>
      <p:bldP spid="58"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A9E0"/>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331069" y="2246316"/>
            <a:ext cx="7104524" cy="4748209"/>
          </a:xfrm>
          <a:prstGeom prst="rect">
            <a:avLst/>
          </a:prstGeom>
        </p:spPr>
      </p:pic>
      <p:pic>
        <p:nvPicPr>
          <p:cNvPr id="6" name="Picture 5"/>
          <p:cNvPicPr>
            <a:picLocks noChangeAspect="1"/>
          </p:cNvPicPr>
          <p:nvPr/>
        </p:nvPicPr>
        <p:blipFill>
          <a:blip r:embed="rId4"/>
          <a:stretch>
            <a:fillRect/>
          </a:stretch>
        </p:blipFill>
        <p:spPr>
          <a:xfrm>
            <a:off x="241573" y="0"/>
            <a:ext cx="4777794" cy="7024793"/>
          </a:xfrm>
          <a:prstGeom prst="rect">
            <a:avLst/>
          </a:prstGeom>
        </p:spPr>
      </p:pic>
      <p:pic>
        <p:nvPicPr>
          <p:cNvPr id="10" name="Picture 9"/>
          <p:cNvPicPr>
            <a:picLocks noChangeAspect="1"/>
          </p:cNvPicPr>
          <p:nvPr/>
        </p:nvPicPr>
        <p:blipFill>
          <a:blip r:embed="rId5"/>
          <a:stretch>
            <a:fillRect/>
          </a:stretch>
        </p:blipFill>
        <p:spPr>
          <a:xfrm>
            <a:off x="808438" y="4672354"/>
            <a:ext cx="3089263" cy="2009182"/>
          </a:xfrm>
          <a:prstGeom prst="rect">
            <a:avLst/>
          </a:prstGeom>
        </p:spPr>
      </p:pic>
      <p:sp>
        <p:nvSpPr>
          <p:cNvPr id="11" name="TextBox 10"/>
          <p:cNvSpPr txBox="1"/>
          <p:nvPr/>
        </p:nvSpPr>
        <p:spPr>
          <a:xfrm>
            <a:off x="5019367" y="0"/>
            <a:ext cx="7416225" cy="657424"/>
          </a:xfrm>
          <a:prstGeom prst="rect">
            <a:avLst/>
          </a:prstGeom>
          <a:noFill/>
        </p:spPr>
        <p:txBody>
          <a:bodyPr wrap="square" rtlCol="0">
            <a:spAutoFit/>
          </a:bodyPr>
          <a:lstStyle/>
          <a:p>
            <a:pPr defTabSz="932597"/>
            <a:r>
              <a:rPr lang="en-US" sz="3672" dirty="0">
                <a:solidFill>
                  <a:srgbClr val="FFFFFF"/>
                </a:solidFill>
                <a:latin typeface="Segoe UI Light"/>
              </a:rPr>
              <a:t>TIP </a:t>
            </a:r>
            <a:r>
              <a:rPr lang="en-US" sz="3672" dirty="0" smtClean="0">
                <a:solidFill>
                  <a:srgbClr val="FFFFFF"/>
                </a:solidFill>
                <a:latin typeface="Segoe UI Light"/>
              </a:rPr>
              <a:t>#3 </a:t>
            </a:r>
            <a:r>
              <a:rPr lang="en-US" sz="3672" dirty="0">
                <a:solidFill>
                  <a:srgbClr val="FFFFFF"/>
                </a:solidFill>
                <a:latin typeface="Segoe UI Light"/>
              </a:rPr>
              <a:t>– BizTalk MarkLog tables</a:t>
            </a:r>
          </a:p>
        </p:txBody>
      </p:sp>
      <p:sp>
        <p:nvSpPr>
          <p:cNvPr id="12" name="TextBox 11"/>
          <p:cNvSpPr txBox="1"/>
          <p:nvPr/>
        </p:nvSpPr>
        <p:spPr>
          <a:xfrm>
            <a:off x="5331069" y="688950"/>
            <a:ext cx="6935840" cy="2446824"/>
          </a:xfrm>
          <a:prstGeom prst="rect">
            <a:avLst/>
          </a:prstGeom>
          <a:noFill/>
        </p:spPr>
        <p:txBody>
          <a:bodyPr wrap="square" rtlCol="0">
            <a:spAutoFit/>
          </a:bodyPr>
          <a:lstStyle/>
          <a:p>
            <a:pPr marL="466298" indent="-466298" defTabSz="932597">
              <a:spcBef>
                <a:spcPts val="1836"/>
              </a:spcBef>
              <a:buFont typeface="Wingdings" panose="05000000000000000000" pitchFamily="2" charset="2"/>
              <a:buChar char="à"/>
            </a:pPr>
            <a:r>
              <a:rPr lang="en-US" dirty="0">
                <a:gradFill>
                  <a:gsLst>
                    <a:gs pos="1250">
                      <a:srgbClr val="FFFFFF"/>
                    </a:gs>
                    <a:gs pos="100000">
                      <a:srgbClr val="FFFFFF"/>
                    </a:gs>
                  </a:gsLst>
                  <a:lin ang="5400000" scaled="0"/>
                </a:gradFill>
                <a:sym typeface="Wingdings" panose="05000000000000000000" pitchFamily="2" charset="2"/>
              </a:rPr>
              <a:t>All Databases with the exception of </a:t>
            </a:r>
            <a:r>
              <a:rPr lang="en-US" noProof="1">
                <a:gradFill>
                  <a:gsLst>
                    <a:gs pos="1250">
                      <a:srgbClr val="FFFFFF"/>
                    </a:gs>
                    <a:gs pos="100000">
                      <a:srgbClr val="FFFFFF"/>
                    </a:gs>
                  </a:gsLst>
                  <a:lin ang="5400000" scaled="0"/>
                </a:gradFill>
                <a:sym typeface="Wingdings" panose="05000000000000000000" pitchFamily="2" charset="2"/>
              </a:rPr>
              <a:t>BAMStarSchema</a:t>
            </a:r>
            <a:r>
              <a:rPr lang="en-US" dirty="0">
                <a:gradFill>
                  <a:gsLst>
                    <a:gs pos="1250">
                      <a:srgbClr val="FFFFFF"/>
                    </a:gs>
                    <a:gs pos="100000">
                      <a:srgbClr val="FFFFFF"/>
                    </a:gs>
                  </a:gsLst>
                  <a:lin ang="5400000" scaled="0"/>
                </a:gradFill>
                <a:sym typeface="Wingdings" panose="05000000000000000000" pitchFamily="2" charset="2"/>
              </a:rPr>
              <a:t> and Custom Databases (ESB, UDDI, RosettaNet) have a MarkLog table</a:t>
            </a:r>
          </a:p>
          <a:p>
            <a:pPr marL="466298" indent="-466298" defTabSz="932597">
              <a:spcBef>
                <a:spcPts val="1836"/>
              </a:spcBef>
              <a:buFont typeface="Wingdings" panose="05000000000000000000" pitchFamily="2" charset="2"/>
              <a:buChar char="à"/>
            </a:pPr>
            <a:r>
              <a:rPr lang="en-US" dirty="0">
                <a:gradFill>
                  <a:gsLst>
                    <a:gs pos="1250">
                      <a:srgbClr val="FFFFFF"/>
                    </a:gs>
                    <a:gs pos="100000">
                      <a:srgbClr val="FFFFFF"/>
                    </a:gs>
                  </a:gsLst>
                  <a:lin ang="5400000" scaled="0"/>
                </a:gradFill>
              </a:rPr>
              <a:t>By default each 15 minutes, a string is stored on that table </a:t>
            </a:r>
          </a:p>
          <a:p>
            <a:pPr marL="466298" indent="-466298" defTabSz="932597">
              <a:spcBef>
                <a:spcPts val="1836"/>
              </a:spcBef>
              <a:buFont typeface="Wingdings" panose="05000000000000000000" pitchFamily="2" charset="2"/>
              <a:buChar char="à"/>
            </a:pPr>
            <a:r>
              <a:rPr lang="en-US" dirty="0">
                <a:gradFill>
                  <a:gsLst>
                    <a:gs pos="1250">
                      <a:srgbClr val="FFFFFF"/>
                    </a:gs>
                    <a:gs pos="100000">
                      <a:srgbClr val="FFFFFF"/>
                    </a:gs>
                  </a:gsLst>
                  <a:lin ang="5400000" scaled="0"/>
                </a:gradFill>
              </a:rPr>
              <a:t>And there isn’t any job that cleans these tables!</a:t>
            </a:r>
          </a:p>
          <a:p>
            <a:pPr marL="466298" indent="-466298" defTabSz="932597">
              <a:spcBef>
                <a:spcPts val="1836"/>
              </a:spcBef>
              <a:buFont typeface="Wingdings" panose="05000000000000000000" pitchFamily="2" charset="2"/>
              <a:buChar char="à"/>
            </a:pPr>
            <a:r>
              <a:rPr lang="en-US" dirty="0" smtClean="0">
                <a:gradFill>
                  <a:gsLst>
                    <a:gs pos="1250">
                      <a:srgbClr val="FFFFFF"/>
                    </a:gs>
                    <a:gs pos="100000">
                      <a:srgbClr val="FFFFFF"/>
                    </a:gs>
                  </a:gsLst>
                  <a:lin ang="5400000" scaled="0"/>
                </a:gradFill>
              </a:rPr>
              <a:t>Solution </a:t>
            </a:r>
            <a:r>
              <a:rPr lang="en-US" dirty="0">
                <a:gradFill>
                  <a:gsLst>
                    <a:gs pos="1250">
                      <a:srgbClr val="FFFFFF"/>
                    </a:gs>
                    <a:gs pos="100000">
                      <a:srgbClr val="FFFFFF"/>
                    </a:gs>
                  </a:gsLst>
                  <a:lin ang="5400000" scaled="0"/>
                </a:gradFill>
              </a:rPr>
              <a:t>by provide by Microsoft: using Terminator </a:t>
            </a:r>
            <a:r>
              <a:rPr lang="en-US" dirty="0" smtClean="0">
                <a:gradFill>
                  <a:gsLst>
                    <a:gs pos="1250">
                      <a:srgbClr val="FFFFFF"/>
                    </a:gs>
                    <a:gs pos="100000">
                      <a:srgbClr val="FFFFFF"/>
                    </a:gs>
                  </a:gsLst>
                  <a:lin ang="5400000" scaled="0"/>
                </a:gradFill>
              </a:rPr>
              <a:t>Tool</a:t>
            </a:r>
            <a:endParaRPr lang="en-US" dirty="0">
              <a:gradFill>
                <a:gsLst>
                  <a:gs pos="1250">
                    <a:srgbClr val="FFFFFF"/>
                  </a:gs>
                  <a:gs pos="100000">
                    <a:srgbClr val="FFFFFF"/>
                  </a:gs>
                </a:gsLst>
                <a:lin ang="5400000" scaled="0"/>
              </a:gradFill>
            </a:endParaRPr>
          </a:p>
        </p:txBody>
      </p:sp>
      <p:sp>
        <p:nvSpPr>
          <p:cNvPr id="14" name="Rounded Rectangle 13"/>
          <p:cNvSpPr/>
          <p:nvPr/>
        </p:nvSpPr>
        <p:spPr>
          <a:xfrm>
            <a:off x="940067" y="1073579"/>
            <a:ext cx="1594101" cy="3318333"/>
          </a:xfrm>
          <a:prstGeom prst="roundRect">
            <a:avLst>
              <a:gd name="adj" fmla="val 6463"/>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r>
              <a:rPr lang="en-US" sz="1100" noProof="1" smtClean="0">
                <a:solidFill>
                  <a:srgbClr val="FFFFFF"/>
                </a:solidFill>
                <a:latin typeface="Segoe UI Light"/>
                <a:sym typeface="Wingdings" panose="05000000000000000000" pitchFamily="2" charset="2"/>
              </a:rPr>
              <a:t>BAMAlertsApplication</a:t>
            </a:r>
          </a:p>
          <a:p>
            <a:pPr algn="ctr" defTabSz="932597"/>
            <a:r>
              <a:rPr lang="en-US" sz="1100" noProof="1" smtClean="0">
                <a:solidFill>
                  <a:srgbClr val="FFFFFF"/>
                </a:solidFill>
                <a:latin typeface="Segoe UI Light"/>
                <a:sym typeface="Wingdings" panose="05000000000000000000" pitchFamily="2" charset="2"/>
              </a:rPr>
              <a:t>BAMArchive</a:t>
            </a:r>
          </a:p>
          <a:p>
            <a:pPr algn="ctr" defTabSz="932597"/>
            <a:r>
              <a:rPr lang="en-US" sz="1100" noProof="1" smtClean="0">
                <a:solidFill>
                  <a:srgbClr val="FFFFFF"/>
                </a:solidFill>
                <a:latin typeface="Segoe UI Light"/>
                <a:sym typeface="Wingdings" panose="05000000000000000000" pitchFamily="2" charset="2"/>
              </a:rPr>
              <a:t>BAMPrimaryImport</a:t>
            </a:r>
          </a:p>
          <a:p>
            <a:pPr algn="ctr" defTabSz="932597"/>
            <a:r>
              <a:rPr lang="en-US" sz="1100" noProof="1" smtClean="0">
                <a:solidFill>
                  <a:srgbClr val="FFFFFF"/>
                </a:solidFill>
                <a:latin typeface="Segoe UI Light"/>
                <a:sym typeface="Wingdings" panose="05000000000000000000" pitchFamily="2" charset="2"/>
              </a:rPr>
              <a:t>BizTalkDTADb</a:t>
            </a:r>
          </a:p>
          <a:p>
            <a:pPr algn="ctr" defTabSz="932597"/>
            <a:r>
              <a:rPr lang="en-US" sz="1100" noProof="1">
                <a:solidFill>
                  <a:srgbClr val="FFFFFF"/>
                </a:solidFill>
                <a:latin typeface="Segoe UI Light"/>
                <a:sym typeface="Wingdings" panose="05000000000000000000" pitchFamily="2" charset="2"/>
              </a:rPr>
              <a:t>BizTalkMgmtDb </a:t>
            </a:r>
          </a:p>
          <a:p>
            <a:pPr algn="ctr" defTabSz="932597"/>
            <a:r>
              <a:rPr lang="en-US" sz="1100" noProof="1">
                <a:solidFill>
                  <a:srgbClr val="FFFFFF"/>
                </a:solidFill>
                <a:latin typeface="Segoe UI Light"/>
                <a:sym typeface="Wingdings" panose="05000000000000000000" pitchFamily="2" charset="2"/>
              </a:rPr>
              <a:t>BizTalkMsgBoxDb</a:t>
            </a:r>
          </a:p>
          <a:p>
            <a:pPr algn="ctr" defTabSz="932597"/>
            <a:r>
              <a:rPr lang="en-US" sz="1100" noProof="1">
                <a:solidFill>
                  <a:srgbClr val="FFFFFF"/>
                </a:solidFill>
                <a:latin typeface="Segoe UI Light"/>
                <a:sym typeface="Wingdings" panose="05000000000000000000" pitchFamily="2" charset="2"/>
              </a:rPr>
              <a:t>BizTalkRuleEngineDb</a:t>
            </a:r>
          </a:p>
          <a:p>
            <a:pPr algn="ctr" defTabSz="932597"/>
            <a:r>
              <a:rPr lang="en-US" sz="1100" noProof="1">
                <a:solidFill>
                  <a:srgbClr val="FFFFFF"/>
                </a:solidFill>
                <a:latin typeface="Segoe UI Light"/>
                <a:sym typeface="Wingdings" panose="05000000000000000000" pitchFamily="2" charset="2"/>
              </a:rPr>
              <a:t>SSODB</a:t>
            </a:r>
          </a:p>
          <a:p>
            <a:pPr algn="ctr" defTabSz="932597"/>
            <a:endParaRPr lang="en-US" sz="1100" noProof="1" smtClean="0">
              <a:solidFill>
                <a:srgbClr val="FFFFFF"/>
              </a:solidFill>
              <a:latin typeface="Segoe UI Light"/>
              <a:sym typeface="Wingdings" panose="05000000000000000000" pitchFamily="2" charset="2"/>
            </a:endParaRPr>
          </a:p>
          <a:p>
            <a:pPr algn="ctr" defTabSz="932597"/>
            <a:endParaRPr lang="en-US" sz="1100" noProof="1">
              <a:solidFill>
                <a:srgbClr val="FFFFFF"/>
              </a:solidFill>
              <a:latin typeface="Segoe UI Light"/>
              <a:sym typeface="Wingdings" panose="05000000000000000000" pitchFamily="2" charset="2"/>
            </a:endParaRPr>
          </a:p>
          <a:p>
            <a:pPr defTabSz="932597"/>
            <a:r>
              <a:rPr lang="en-US" sz="1100" noProof="1">
                <a:solidFill>
                  <a:srgbClr val="FFFFFF"/>
                </a:solidFill>
                <a:latin typeface="Segoe UI Light"/>
              </a:rPr>
              <a:t>Holding all the transaction marks created by the 3th step (MarkAndBackUpLog) of the ‘Backup BizTalk Server’ job</a:t>
            </a:r>
            <a:endParaRPr lang="en-US" sz="1100" noProof="1" smtClean="0">
              <a:solidFill>
                <a:srgbClr val="FFFFFF"/>
              </a:solidFill>
              <a:latin typeface="Segoe UI Light"/>
              <a:sym typeface="Wingdings" panose="05000000000000000000" pitchFamily="2" charset="2"/>
            </a:endParaRPr>
          </a:p>
        </p:txBody>
      </p:sp>
      <p:sp>
        <p:nvSpPr>
          <p:cNvPr id="15" name="Rounded Rectangle 14"/>
          <p:cNvSpPr/>
          <p:nvPr/>
        </p:nvSpPr>
        <p:spPr>
          <a:xfrm>
            <a:off x="2675143" y="1073579"/>
            <a:ext cx="1594101" cy="1594101"/>
          </a:xfrm>
          <a:prstGeom prst="roundRect">
            <a:avLst>
              <a:gd name="adj" fmla="val 6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600" b="1" dirty="0" smtClean="0">
                <a:solidFill>
                  <a:srgbClr val="FFFFFF"/>
                </a:solidFill>
                <a:latin typeface="Segoe UI Light"/>
              </a:rPr>
              <a:t>No Cleanup process!</a:t>
            </a:r>
          </a:p>
          <a:p>
            <a:pPr algn="ctr" defTabSz="932597"/>
            <a:endParaRPr lang="en-US" sz="1600" dirty="0">
              <a:solidFill>
                <a:srgbClr val="FFFFFF"/>
              </a:solidFill>
              <a:latin typeface="Segoe UI Light"/>
            </a:endParaRPr>
          </a:p>
          <a:p>
            <a:pPr algn="ctr" defTabSz="932597"/>
            <a:r>
              <a:rPr lang="en-US" sz="1600" dirty="0" smtClean="0">
                <a:solidFill>
                  <a:srgbClr val="FFFFFF"/>
                </a:solidFill>
                <a:latin typeface="Segoe UI Light"/>
              </a:rPr>
              <a:t>Tables are always growing</a:t>
            </a:r>
            <a:endParaRPr lang="en-US" sz="1600" dirty="0">
              <a:solidFill>
                <a:srgbClr val="FFFFFF"/>
              </a:solidFill>
              <a:latin typeface="Segoe UI Light"/>
            </a:endParaRPr>
          </a:p>
        </p:txBody>
      </p:sp>
      <p:sp>
        <p:nvSpPr>
          <p:cNvPr id="17" name="Rounded Rectangle 16"/>
          <p:cNvSpPr/>
          <p:nvPr/>
        </p:nvSpPr>
        <p:spPr>
          <a:xfrm>
            <a:off x="2675143" y="2797811"/>
            <a:ext cx="1594101" cy="1594101"/>
          </a:xfrm>
          <a:prstGeom prst="roundRect">
            <a:avLst>
              <a:gd name="adj" fmla="val 64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Light"/>
              </a:rPr>
              <a:t>Clean up the MarkLog table with </a:t>
            </a:r>
            <a:r>
              <a:rPr lang="en-US" sz="1836" dirty="0" smtClean="0">
                <a:solidFill>
                  <a:srgbClr val="FFFFFF"/>
                </a:solidFill>
                <a:latin typeface="Segoe UI Light"/>
              </a:rPr>
              <a:t>Terminator?!?</a:t>
            </a:r>
            <a:endParaRPr lang="en-US" sz="1836" dirty="0">
              <a:solidFill>
                <a:srgbClr val="FFFFFF"/>
              </a:solidFill>
              <a:latin typeface="Segoe UI Light"/>
            </a:endParaRPr>
          </a:p>
        </p:txBody>
      </p:sp>
      <p:pic>
        <p:nvPicPr>
          <p:cNvPr id="24" name="Picture 23"/>
          <p:cNvPicPr>
            <a:picLocks noChangeAspect="1"/>
          </p:cNvPicPr>
          <p:nvPr/>
        </p:nvPicPr>
        <p:blipFill>
          <a:blip r:embed="rId6"/>
          <a:srcRect/>
          <a:stretch>
            <a:fillRect/>
          </a:stretch>
        </p:blipFill>
        <p:spPr>
          <a:xfrm flipH="1">
            <a:off x="1831418" y="3830854"/>
            <a:ext cx="253252" cy="189001"/>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pic>
        <p:nvPicPr>
          <p:cNvPr id="25" name="Picture 24"/>
          <p:cNvPicPr>
            <a:picLocks noChangeAspect="1"/>
          </p:cNvPicPr>
          <p:nvPr/>
        </p:nvPicPr>
        <p:blipFill>
          <a:blip r:embed="rId6"/>
          <a:srcRect/>
          <a:stretch>
            <a:fillRect/>
          </a:stretch>
        </p:blipFill>
        <p:spPr>
          <a:xfrm flipH="1">
            <a:off x="2026663" y="4000419"/>
            <a:ext cx="427300" cy="318893"/>
          </a:xfrm>
          <a:custGeom>
            <a:avLst/>
            <a:gdLst>
              <a:gd name="connsiteX0" fmla="*/ 922119 w 1859988"/>
              <a:gd name="connsiteY0" fmla="*/ 32122 h 971709"/>
              <a:gd name="connsiteX1" fmla="*/ 1736178 w 1859988"/>
              <a:gd name="connsiteY1" fmla="*/ 164687 h 971709"/>
              <a:gd name="connsiteX2" fmla="*/ 922119 w 1859988"/>
              <a:gd name="connsiteY2" fmla="*/ 297252 h 971709"/>
              <a:gd name="connsiteX3" fmla="*/ 108060 w 1859988"/>
              <a:gd name="connsiteY3" fmla="*/ 164687 h 971709"/>
              <a:gd name="connsiteX4" fmla="*/ 922119 w 1859988"/>
              <a:gd name="connsiteY4" fmla="*/ 32122 h 971709"/>
              <a:gd name="connsiteX5" fmla="*/ 1859988 w 1859988"/>
              <a:gd name="connsiteY5" fmla="*/ 0 h 971709"/>
              <a:gd name="connsiteX6" fmla="*/ 0 w 1859988"/>
              <a:gd name="connsiteY6" fmla="*/ 0 h 971709"/>
              <a:gd name="connsiteX7" fmla="*/ 0 w 1859988"/>
              <a:gd name="connsiteY7" fmla="*/ 971709 h 971709"/>
              <a:gd name="connsiteX8" fmla="*/ 1859988 w 1859988"/>
              <a:gd name="connsiteY8" fmla="*/ 971709 h 97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988" h="971709">
                <a:moveTo>
                  <a:pt x="922119" y="32122"/>
                </a:moveTo>
                <a:cubicBezTo>
                  <a:pt x="1371711" y="32122"/>
                  <a:pt x="1736178" y="91473"/>
                  <a:pt x="1736178" y="164687"/>
                </a:cubicBezTo>
                <a:cubicBezTo>
                  <a:pt x="1736178" y="237901"/>
                  <a:pt x="1371711" y="297252"/>
                  <a:pt x="922119" y="297252"/>
                </a:cubicBezTo>
                <a:cubicBezTo>
                  <a:pt x="472527" y="297252"/>
                  <a:pt x="108060" y="237901"/>
                  <a:pt x="108060" y="164687"/>
                </a:cubicBezTo>
                <a:cubicBezTo>
                  <a:pt x="108060" y="91473"/>
                  <a:pt x="472527" y="32122"/>
                  <a:pt x="922119" y="32122"/>
                </a:cubicBezTo>
                <a:close/>
                <a:moveTo>
                  <a:pt x="1859988" y="0"/>
                </a:moveTo>
                <a:lnTo>
                  <a:pt x="0" y="0"/>
                </a:lnTo>
                <a:lnTo>
                  <a:pt x="0" y="971709"/>
                </a:lnTo>
                <a:lnTo>
                  <a:pt x="1859988" y="971709"/>
                </a:lnTo>
                <a:close/>
              </a:path>
            </a:pathLst>
          </a:custGeom>
        </p:spPr>
      </p:pic>
      <p:sp>
        <p:nvSpPr>
          <p:cNvPr id="29" name="Text Placeholder 4"/>
          <p:cNvSpPr txBox="1">
            <a:spLocks/>
          </p:cNvSpPr>
          <p:nvPr/>
        </p:nvSpPr>
        <p:spPr>
          <a:xfrm>
            <a:off x="5282133" y="3167300"/>
            <a:ext cx="7104523" cy="3686058"/>
          </a:xfrm>
          <a:prstGeom prst="rect">
            <a:avLst/>
          </a:prstGeom>
          <a:noFill/>
        </p:spPr>
        <p:txBody>
          <a:bodyPr lIns="139824" tIns="0" rIns="18643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32597">
              <a:spcBef>
                <a:spcPts val="1836"/>
              </a:spcBef>
              <a:buFont typeface="Wingdings" panose="05000000000000000000" pitchFamily="2" charset="2"/>
              <a:buChar char="à"/>
            </a:pPr>
            <a:r>
              <a:rPr lang="en-US" sz="1800" noProof="1">
                <a:gradFill>
                  <a:gsLst>
                    <a:gs pos="0">
                      <a:srgbClr val="FFFFFF"/>
                    </a:gs>
                    <a:gs pos="100000">
                      <a:srgbClr val="FFFFFF"/>
                    </a:gs>
                  </a:gsLst>
                  <a:lin ang="5400000" scaled="0"/>
                </a:gradFill>
                <a:latin typeface="+mn-lt"/>
                <a:ea typeface="Segoe UI" pitchFamily="34" charset="0"/>
                <a:cs typeface="Segoe UI" pitchFamily="34" charset="0"/>
              </a:rPr>
              <a:t>Cleaning MarkLog Tables According to Some of the Best Practices: </a:t>
            </a:r>
            <a:endParaRPr lang="en-US" sz="1800" noProof="1" smtClean="0">
              <a:gradFill>
                <a:gsLst>
                  <a:gs pos="0">
                    <a:srgbClr val="FFFFFF"/>
                  </a:gs>
                  <a:gs pos="100000">
                    <a:srgbClr val="FFFFFF"/>
                  </a:gs>
                </a:gsLst>
                <a:lin ang="5400000" scaled="0"/>
              </a:gradFill>
              <a:latin typeface="+mn-lt"/>
              <a:ea typeface="Segoe UI" pitchFamily="34" charset="0"/>
              <a:cs typeface="Segoe UI" pitchFamily="34" charset="0"/>
            </a:endParaRPr>
          </a:p>
          <a:p>
            <a:pPr marL="926673" lvl="1" indent="-466298" defTabSz="932597">
              <a:spcBef>
                <a:spcPts val="1836"/>
              </a:spcBef>
              <a:buFont typeface="Wingdings" panose="05000000000000000000" pitchFamily="2" charset="2"/>
              <a:buChar char="à"/>
            </a:pPr>
            <a:r>
              <a:rPr lang="en-US" sz="1600" b="1" noProof="1" smtClean="0">
                <a:gradFill>
                  <a:gsLst>
                    <a:gs pos="0">
                      <a:srgbClr val="FFFFFF"/>
                    </a:gs>
                    <a:gs pos="100000">
                      <a:srgbClr val="FFFFFF"/>
                    </a:gs>
                  </a:gsLst>
                  <a:lin ang="5400000" scaled="0"/>
                </a:gradFill>
                <a:latin typeface="+mn-lt"/>
                <a:ea typeface="Segoe UI" pitchFamily="34" charset="0"/>
                <a:cs typeface="Segoe UI" pitchFamily="34" charset="0"/>
              </a:rPr>
              <a:t>sp_DeleteBackupHistoryAndMarkLogsHistory</a:t>
            </a:r>
            <a:r>
              <a:rPr lang="en-US" sz="1600" noProof="1" smtClean="0">
                <a:gradFill>
                  <a:gsLst>
                    <a:gs pos="0">
                      <a:srgbClr val="FFFFFF"/>
                    </a:gs>
                    <a:gs pos="100000">
                      <a:srgbClr val="FFFFFF"/>
                    </a:gs>
                  </a:gsLst>
                  <a:lin ang="5400000" scaled="0"/>
                </a:gradFill>
                <a:latin typeface="+mn-lt"/>
                <a:ea typeface="Segoe UI" pitchFamily="34" charset="0"/>
                <a:cs typeface="Segoe UI" pitchFamily="34" charset="0"/>
              </a:rPr>
              <a:t> </a:t>
            </a:r>
            <a:endParaRPr lang="en-US" sz="1600" noProof="1">
              <a:gradFill>
                <a:gsLst>
                  <a:gs pos="0">
                    <a:srgbClr val="FFFFFF"/>
                  </a:gs>
                  <a:gs pos="100000">
                    <a:srgbClr val="FFFFFF"/>
                  </a:gs>
                </a:gsLst>
                <a:lin ang="5400000" scaled="0"/>
              </a:gradFill>
              <a:latin typeface="+mn-lt"/>
              <a:ea typeface="Segoe UI" pitchFamily="34" charset="0"/>
              <a:cs typeface="Segoe UI" pitchFamily="34" charset="0"/>
            </a:endParaRPr>
          </a:p>
          <a:p>
            <a:pPr marL="926673" lvl="1" indent="-466298" defTabSz="932597">
              <a:spcBef>
                <a:spcPts val="1836"/>
              </a:spcBef>
              <a:buFont typeface="Wingdings" panose="05000000000000000000" pitchFamily="2" charset="2"/>
              <a:buChar char="à"/>
            </a:pPr>
            <a:r>
              <a:rPr lang="en-US" sz="1600" dirty="0">
                <a:gradFill>
                  <a:gsLst>
                    <a:gs pos="0">
                      <a:srgbClr val="FFFFFF"/>
                    </a:gs>
                    <a:gs pos="100000">
                      <a:srgbClr val="FFFFFF"/>
                    </a:gs>
                  </a:gsLst>
                  <a:lin ang="5400000" scaled="0"/>
                </a:gradFill>
                <a:latin typeface="+mn-lt"/>
                <a:ea typeface="Segoe UI" pitchFamily="34" charset="0"/>
                <a:cs typeface="Segoe UI" pitchFamily="34" charset="0"/>
              </a:rPr>
              <a:t>Copy of  </a:t>
            </a:r>
            <a:r>
              <a:rPr lang="en-US" sz="1600" b="1" noProof="1">
                <a:gradFill>
                  <a:gsLst>
                    <a:gs pos="0">
                      <a:srgbClr val="FFFFFF"/>
                    </a:gs>
                    <a:gs pos="100000">
                      <a:srgbClr val="FFFFFF"/>
                    </a:gs>
                  </a:gsLst>
                  <a:lin ang="5400000" scaled="0"/>
                </a:gradFill>
                <a:latin typeface="+mn-lt"/>
                <a:ea typeface="Segoe UI" pitchFamily="34" charset="0"/>
                <a:cs typeface="Segoe UI" pitchFamily="34" charset="0"/>
              </a:rPr>
              <a:t>sp_DeleteBackupHistory</a:t>
            </a:r>
            <a:r>
              <a:rPr lang="en-US" sz="1600" dirty="0">
                <a:gradFill>
                  <a:gsLst>
                    <a:gs pos="0">
                      <a:srgbClr val="FFFFFF"/>
                    </a:gs>
                    <a:gs pos="100000">
                      <a:srgbClr val="FFFFFF"/>
                    </a:gs>
                  </a:gsLst>
                  <a:lin ang="5400000" scaled="0"/>
                </a:gradFill>
                <a:latin typeface="+mn-lt"/>
                <a:ea typeface="Segoe UI" pitchFamily="34" charset="0"/>
                <a:cs typeface="Segoe UI" pitchFamily="34" charset="0"/>
              </a:rPr>
              <a:t> with extended </a:t>
            </a:r>
            <a:r>
              <a:rPr lang="en-US" sz="1600" dirty="0" smtClean="0">
                <a:gradFill>
                  <a:gsLst>
                    <a:gs pos="0">
                      <a:srgbClr val="FFFFFF"/>
                    </a:gs>
                    <a:gs pos="100000">
                      <a:srgbClr val="FFFFFF"/>
                    </a:gs>
                  </a:gsLst>
                  <a:lin ang="5400000" scaled="0"/>
                </a:gradFill>
                <a:latin typeface="+mn-lt"/>
                <a:ea typeface="Segoe UI" pitchFamily="34" charset="0"/>
                <a:cs typeface="Segoe UI" pitchFamily="34" charset="0"/>
              </a:rPr>
              <a:t>functionalities</a:t>
            </a:r>
            <a:endParaRPr lang="en-US" sz="1600" dirty="0">
              <a:gradFill>
                <a:gsLst>
                  <a:gs pos="0">
                    <a:srgbClr val="FFFFFF"/>
                  </a:gs>
                  <a:gs pos="100000">
                    <a:srgbClr val="FFFFFF"/>
                  </a:gs>
                </a:gsLst>
                <a:lin ang="5400000" scaled="0"/>
              </a:gradFill>
              <a:latin typeface="+mn-lt"/>
              <a:ea typeface="Segoe UI" pitchFamily="34" charset="0"/>
              <a:cs typeface="Segoe UI" pitchFamily="34" charset="0"/>
            </a:endParaRPr>
          </a:p>
          <a:p>
            <a:pPr marL="466298" indent="-466298" defTabSz="932597">
              <a:spcBef>
                <a:spcPts val="1836"/>
              </a:spcBef>
              <a:buFont typeface="Wingdings" panose="05000000000000000000" pitchFamily="2" charset="2"/>
              <a:buChar char="à"/>
            </a:pPr>
            <a:r>
              <a:rPr lang="en-US" sz="1800" b="1" dirty="0">
                <a:gradFill>
                  <a:gsLst>
                    <a:gs pos="0">
                      <a:srgbClr val="FFFFFF"/>
                    </a:gs>
                    <a:gs pos="100000">
                      <a:srgbClr val="FFFFFF"/>
                    </a:gs>
                  </a:gsLst>
                  <a:lin ang="5400000" scaled="0"/>
                </a:gradFill>
                <a:latin typeface="+mn-lt"/>
                <a:ea typeface="Segoe UI" pitchFamily="34" charset="0"/>
                <a:cs typeface="Segoe UI" pitchFamily="34" charset="0"/>
              </a:rPr>
              <a:t>Credits</a:t>
            </a:r>
            <a:r>
              <a:rPr lang="en-US" sz="1800" dirty="0">
                <a:gradFill>
                  <a:gsLst>
                    <a:gs pos="0">
                      <a:srgbClr val="FFFFFF"/>
                    </a:gs>
                    <a:gs pos="100000">
                      <a:srgbClr val="FFFFFF"/>
                    </a:gs>
                  </a:gsLst>
                  <a:lin ang="5400000" scaled="0"/>
                </a:gradFill>
                <a:latin typeface="+mn-lt"/>
                <a:ea typeface="Segoe UI" pitchFamily="34" charset="0"/>
                <a:cs typeface="Segoe UI" pitchFamily="34" charset="0"/>
              </a:rPr>
              <a:t>: Tord Glad Nordahl, Rui Romano, Pedro Sousa, </a:t>
            </a:r>
            <a:r>
              <a:rPr lang="en-US" sz="1800" dirty="0" smtClean="0">
                <a:gradFill>
                  <a:gsLst>
                    <a:gs pos="0">
                      <a:srgbClr val="FFFFFF"/>
                    </a:gs>
                    <a:gs pos="100000">
                      <a:srgbClr val="FFFFFF"/>
                    </a:gs>
                  </a:gsLst>
                  <a:lin ang="5400000" scaled="0"/>
                </a:gradFill>
                <a:latin typeface="+mn-lt"/>
                <a:ea typeface="Segoe UI" pitchFamily="34" charset="0"/>
                <a:cs typeface="Segoe UI" pitchFamily="34" charset="0"/>
              </a:rPr>
              <a:t>Mikael </a:t>
            </a:r>
            <a:r>
              <a:rPr lang="en-US" sz="1800" dirty="0">
                <a:gradFill>
                  <a:gsLst>
                    <a:gs pos="0">
                      <a:srgbClr val="FFFFFF"/>
                    </a:gs>
                    <a:gs pos="100000">
                      <a:srgbClr val="FFFFFF"/>
                    </a:gs>
                  </a:gsLst>
                  <a:lin ang="5400000" scaled="0"/>
                </a:gradFill>
                <a:latin typeface="+mn-lt"/>
                <a:ea typeface="Segoe UI" pitchFamily="34" charset="0"/>
                <a:cs typeface="Segoe UI" pitchFamily="34" charset="0"/>
              </a:rPr>
              <a:t>Sand and </a:t>
            </a:r>
            <a:r>
              <a:rPr lang="en-US" sz="1800" dirty="0" smtClean="0">
                <a:gradFill>
                  <a:gsLst>
                    <a:gs pos="0">
                      <a:srgbClr val="FFFFFF"/>
                    </a:gs>
                    <a:gs pos="100000">
                      <a:srgbClr val="FFFFFF"/>
                    </a:gs>
                  </a:gsLst>
                  <a:lin ang="5400000" scaled="0"/>
                </a:gradFill>
                <a:latin typeface="+mn-lt"/>
                <a:ea typeface="Segoe UI" pitchFamily="34" charset="0"/>
                <a:cs typeface="Segoe UI" pitchFamily="34" charset="0"/>
              </a:rPr>
              <a:t>me</a:t>
            </a:r>
          </a:p>
          <a:p>
            <a:pPr marL="926673" lvl="1" indent="-466298" defTabSz="932597">
              <a:spcBef>
                <a:spcPts val="1836"/>
              </a:spcBef>
              <a:buFont typeface="Wingdings" panose="05000000000000000000" pitchFamily="2" charset="2"/>
              <a:buChar char="à"/>
            </a:pPr>
            <a:r>
              <a:rPr lang="pt-PT" sz="1600" b="1" kern="0" dirty="0">
                <a:gradFill>
                  <a:gsLst>
                    <a:gs pos="2917">
                      <a:srgbClr val="FFFFFF"/>
                    </a:gs>
                    <a:gs pos="30000">
                      <a:srgbClr val="FFFFFF"/>
                    </a:gs>
                  </a:gsLst>
                  <a:lin ang="5400000" scaled="0"/>
                </a:gradFill>
              </a:rPr>
              <a:t>https://gallery.technet.microsoft.com/BizTalk-Server-Cleaning-15a1b070</a:t>
            </a:r>
          </a:p>
          <a:p>
            <a:pPr defTabSz="932597">
              <a:spcBef>
                <a:spcPts val="1836"/>
              </a:spcBef>
            </a:pPr>
            <a:endParaRPr lang="en-US" sz="1800" dirty="0">
              <a:gradFill>
                <a:gsLst>
                  <a:gs pos="0">
                    <a:srgbClr val="FFFFFF"/>
                  </a:gs>
                  <a:gs pos="100000">
                    <a:srgbClr val="FFFFFF"/>
                  </a:gs>
                </a:gsLst>
                <a:lin ang="5400000" scaled="0"/>
              </a:gradFill>
              <a:latin typeface="+mn-lt"/>
              <a:ea typeface="Segoe UI" pitchFamily="34" charset="0"/>
              <a:cs typeface="Segoe UI" pitchFamily="34" charset="0"/>
            </a:endParaRPr>
          </a:p>
        </p:txBody>
      </p:sp>
      <p:sp>
        <p:nvSpPr>
          <p:cNvPr id="31" name="TextBox 30"/>
          <p:cNvSpPr txBox="1"/>
          <p:nvPr/>
        </p:nvSpPr>
        <p:spPr>
          <a:xfrm>
            <a:off x="421593" y="6627944"/>
            <a:ext cx="4417753" cy="42011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pt-PT" sz="900" b="1" i="0" u="none" strike="noStrike" kern="0" cap="none" spc="0" normalizeH="0" baseline="0" noProof="0" dirty="0" smtClean="0">
                <a:ln>
                  <a:noFill/>
                </a:ln>
                <a:gradFill>
                  <a:gsLst>
                    <a:gs pos="2917">
                      <a:srgbClr val="FFFFFF"/>
                    </a:gs>
                    <a:gs pos="30000">
                      <a:srgbClr val="FFFFFF"/>
                    </a:gs>
                  </a:gsLst>
                  <a:lin ang="5400000" scaled="0"/>
                </a:gradFill>
                <a:effectLst/>
                <a:uLnTx/>
                <a:uFillTx/>
              </a:rPr>
              <a:t>https://gallery.technet.microsoft.com/BizTalk-Server-Cleaning-15a1b070</a:t>
            </a:r>
          </a:p>
        </p:txBody>
      </p:sp>
    </p:spTree>
    <p:extLst>
      <p:ext uri="{BB962C8B-B14F-4D97-AF65-F5344CB8AC3E}">
        <p14:creationId xmlns:p14="http://schemas.microsoft.com/office/powerpoint/2010/main" val="23524049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130623" y="1233060"/>
            <a:ext cx="3844151" cy="5456666"/>
          </a:xfrm>
          <a:prstGeom prst="rect">
            <a:avLst/>
          </a:prstGeom>
          <a:solidFill>
            <a:schemeClr val="accent3"/>
          </a:solidFill>
          <a:ln>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2600" b="1" dirty="0" smtClean="0">
                <a:gradFill>
                  <a:gsLst>
                    <a:gs pos="0">
                      <a:srgbClr val="FFFFFF"/>
                    </a:gs>
                    <a:gs pos="100000">
                      <a:srgbClr val="FFFFFF"/>
                    </a:gs>
                  </a:gsLst>
                  <a:lin ang="5400000" scaled="0"/>
                </a:gradFill>
              </a:rPr>
              <a:t>Installation</a:t>
            </a:r>
            <a:br>
              <a:rPr lang="en-US" sz="2600" b="1" dirty="0" smtClean="0">
                <a:gradFill>
                  <a:gsLst>
                    <a:gs pos="0">
                      <a:srgbClr val="FFFFFF"/>
                    </a:gs>
                    <a:gs pos="100000">
                      <a:srgbClr val="FFFFFF"/>
                    </a:gs>
                  </a:gsLst>
                  <a:lin ang="5400000" scaled="0"/>
                </a:gradFill>
              </a:rPr>
            </a:br>
            <a:r>
              <a:rPr lang="en-US" sz="2600" dirty="0" smtClean="0">
                <a:gradFill>
                  <a:gsLst>
                    <a:gs pos="0">
                      <a:srgbClr val="FFFFFF"/>
                    </a:gs>
                    <a:gs pos="100000">
                      <a:srgbClr val="FFFFFF"/>
                    </a:gs>
                  </a:gsLst>
                  <a:lin ang="5400000" scaled="0"/>
                </a:gradFill>
              </a:rPr>
              <a:t>steps</a:t>
            </a:r>
            <a:endParaRPr lang="en-US" sz="2600" b="1" dirty="0" smtClean="0">
              <a:gradFill>
                <a:gsLst>
                  <a:gs pos="0">
                    <a:srgbClr val="FFFFFF"/>
                  </a:gs>
                  <a:gs pos="100000">
                    <a:srgbClr val="FFFFFF"/>
                  </a:gs>
                </a:gsLst>
                <a:lin ang="5400000" scaled="0"/>
              </a:gradFill>
              <a:ea typeface="Segoe UI" pitchFamily="34" charset="0"/>
              <a:cs typeface="Segoe UI" pitchFamily="34" charset="0"/>
            </a:endParaRPr>
          </a:p>
          <a:p>
            <a:r>
              <a:rPr lang="en-US" noProof="1" smtClean="0">
                <a:solidFill>
                  <a:srgbClr val="FFFFFF"/>
                </a:solidFill>
                <a:latin typeface="Segoe UI Light"/>
              </a:rPr>
              <a:t/>
            </a:r>
            <a:br>
              <a:rPr lang="en-US" noProof="1" smtClean="0">
                <a:solidFill>
                  <a:srgbClr val="FFFFFF"/>
                </a:solidFill>
                <a:latin typeface="Segoe UI Light"/>
              </a:rPr>
            </a:br>
            <a:r>
              <a:rPr lang="en-US" dirty="0" smtClean="0">
                <a:solidFill>
                  <a:srgbClr val="FFFFFF"/>
                </a:solidFill>
                <a:latin typeface="Segoe UI Light"/>
              </a:rPr>
              <a:t>SAP </a:t>
            </a:r>
            <a:r>
              <a:rPr lang="en-US" dirty="0">
                <a:solidFill>
                  <a:srgbClr val="FFFFFF"/>
                </a:solidFill>
                <a:latin typeface="Segoe UI Light"/>
              </a:rPr>
              <a:t>RFC SDK 7.20 UNICODE 64-bit</a:t>
            </a:r>
          </a:p>
          <a:p>
            <a:pPr marL="285750" indent="-285750" defTabSz="932472" fontAlgn="base">
              <a:lnSpc>
                <a:spcPct val="90000"/>
              </a:lnSpc>
              <a:spcBef>
                <a:spcPts val="1200"/>
              </a:spcBef>
              <a:spcAft>
                <a:spcPct val="0"/>
              </a:spcAft>
              <a:buFont typeface="Arial" panose="020B0604020202020204" pitchFamily="34" charset="0"/>
              <a:buChar char="•"/>
            </a:pPr>
            <a:r>
              <a:rPr lang="en-US" sz="1600" dirty="0">
                <a:solidFill>
                  <a:srgbClr val="FFFFFF"/>
                </a:solidFill>
                <a:latin typeface="Segoe UI Light"/>
              </a:rPr>
              <a:t>Copy the content of lib folder to </a:t>
            </a:r>
          </a:p>
          <a:p>
            <a:pPr marL="752121" lvl="1" indent="-285750" defTabSz="932472" fontAlgn="base">
              <a:lnSpc>
                <a:spcPct val="90000"/>
              </a:lnSpc>
              <a:spcBef>
                <a:spcPts val="1200"/>
              </a:spcBef>
              <a:spcAft>
                <a:spcPct val="0"/>
              </a:spcAft>
              <a:buFont typeface="Arial" panose="020B0604020202020204" pitchFamily="34" charset="0"/>
              <a:buChar char="•"/>
            </a:pPr>
            <a:r>
              <a:rPr lang="en-US" sz="1400" dirty="0" smtClean="0">
                <a:solidFill>
                  <a:srgbClr val="FFFFFF"/>
                </a:solidFill>
                <a:latin typeface="Segoe UI Light"/>
              </a:rPr>
              <a:t>c:\Windows\System32</a:t>
            </a:r>
            <a:endParaRPr lang="en-US" dirty="0">
              <a:solidFill>
                <a:srgbClr val="FFFFFF"/>
              </a:solidFill>
              <a:latin typeface="Segoe UI Light"/>
            </a:endParaRPr>
          </a:p>
          <a:p>
            <a:pPr defTabSz="932472" fontAlgn="base">
              <a:lnSpc>
                <a:spcPct val="90000"/>
              </a:lnSpc>
              <a:spcBef>
                <a:spcPts val="1200"/>
              </a:spcBef>
              <a:spcAft>
                <a:spcPct val="0"/>
              </a:spcAft>
            </a:pPr>
            <a:r>
              <a:rPr lang="en-US" dirty="0">
                <a:solidFill>
                  <a:srgbClr val="FFFFFF"/>
                </a:solidFill>
                <a:latin typeface="Segoe UI Light"/>
              </a:rPr>
              <a:t>SAP RFC SDK 7.20 UNICODE 32-bit</a:t>
            </a:r>
          </a:p>
          <a:p>
            <a:pPr marL="285750" indent="-285750" defTabSz="932472" fontAlgn="base">
              <a:lnSpc>
                <a:spcPct val="90000"/>
              </a:lnSpc>
              <a:spcBef>
                <a:spcPts val="1200"/>
              </a:spcBef>
              <a:spcAft>
                <a:spcPct val="0"/>
              </a:spcAft>
              <a:buFont typeface="Arial" panose="020B0604020202020204" pitchFamily="34" charset="0"/>
              <a:buChar char="•"/>
            </a:pPr>
            <a:r>
              <a:rPr lang="en-US" sz="1600" dirty="0">
                <a:solidFill>
                  <a:srgbClr val="FFFFFF"/>
                </a:solidFill>
                <a:latin typeface="Segoe UI Light"/>
              </a:rPr>
              <a:t>Copy the content of lib folder to </a:t>
            </a:r>
          </a:p>
          <a:p>
            <a:pPr marL="752121" lvl="1" indent="-285750" defTabSz="932472" fontAlgn="base">
              <a:lnSpc>
                <a:spcPct val="90000"/>
              </a:lnSpc>
              <a:spcBef>
                <a:spcPts val="1200"/>
              </a:spcBef>
              <a:spcAft>
                <a:spcPct val="0"/>
              </a:spcAft>
              <a:buFont typeface="Arial" panose="020B0604020202020204" pitchFamily="34" charset="0"/>
              <a:buChar char="•"/>
            </a:pPr>
            <a:r>
              <a:rPr lang="en-US" sz="1400" dirty="0" smtClean="0">
                <a:solidFill>
                  <a:srgbClr val="FFFFFF"/>
                </a:solidFill>
                <a:latin typeface="Segoe UI Light"/>
              </a:rPr>
              <a:t>c:\</a:t>
            </a:r>
            <a:r>
              <a:rPr lang="en-US" sz="1400" dirty="0">
                <a:solidFill>
                  <a:srgbClr val="FFFFFF"/>
                </a:solidFill>
                <a:latin typeface="Segoe UI Light"/>
              </a:rPr>
              <a:t>Windows\SysWOW64</a:t>
            </a:r>
          </a:p>
          <a:p>
            <a:pPr defTabSz="932472" fontAlgn="base">
              <a:lnSpc>
                <a:spcPct val="90000"/>
              </a:lnSpc>
              <a:spcBef>
                <a:spcPts val="1200"/>
              </a:spcBef>
              <a:spcAft>
                <a:spcPct val="0"/>
              </a:spcAft>
            </a:pPr>
            <a:r>
              <a:rPr lang="en-US" dirty="0">
                <a:solidFill>
                  <a:srgbClr val="FFFFFF"/>
                </a:solidFill>
                <a:latin typeface="Segoe UI Light"/>
              </a:rPr>
              <a:t>Execute the “R3DLLINS.EXE” tool</a:t>
            </a:r>
          </a:p>
          <a:p>
            <a:pPr marL="285750" indent="-285750" defTabSz="932472" fontAlgn="base">
              <a:lnSpc>
                <a:spcPct val="90000"/>
              </a:lnSpc>
              <a:spcBef>
                <a:spcPts val="1200"/>
              </a:spcBef>
              <a:spcAft>
                <a:spcPct val="0"/>
              </a:spcAft>
              <a:buFont typeface="Arial" panose="020B0604020202020204" pitchFamily="34" charset="0"/>
              <a:buChar char="•"/>
            </a:pPr>
            <a:r>
              <a:rPr lang="en-US" sz="1600" dirty="0" smtClean="0">
                <a:solidFill>
                  <a:srgbClr val="FFFFFF"/>
                </a:solidFill>
                <a:latin typeface="Segoe UI Light"/>
              </a:rPr>
              <a:t>check </a:t>
            </a:r>
            <a:r>
              <a:rPr lang="en-US" sz="1600" dirty="0">
                <a:solidFill>
                  <a:srgbClr val="FFFFFF"/>
                </a:solidFill>
                <a:latin typeface="Segoe UI Light"/>
              </a:rPr>
              <a:t>if DLL are present in </a:t>
            </a:r>
            <a:r>
              <a:rPr lang="en-US" sz="1600" dirty="0" smtClean="0">
                <a:solidFill>
                  <a:srgbClr val="FFFFFF"/>
                </a:solidFill>
                <a:latin typeface="Segoe UI Light"/>
              </a:rPr>
              <a:t>“c:\</a:t>
            </a:r>
            <a:r>
              <a:rPr lang="en-US" sz="1600" dirty="0">
                <a:solidFill>
                  <a:srgbClr val="FFFFFF"/>
                </a:solidFill>
                <a:latin typeface="Segoe UI Light"/>
              </a:rPr>
              <a:t>Windows\System32” </a:t>
            </a:r>
            <a:endParaRPr lang="en-US" sz="1600" dirty="0" smtClean="0">
              <a:solidFill>
                <a:srgbClr val="FFFFFF"/>
              </a:solidFill>
              <a:latin typeface="Segoe UI Light"/>
            </a:endParaRPr>
          </a:p>
          <a:p>
            <a:pPr defTabSz="932472" fontAlgn="base">
              <a:lnSpc>
                <a:spcPct val="90000"/>
              </a:lnSpc>
              <a:spcBef>
                <a:spcPts val="1200"/>
              </a:spcBef>
              <a:spcAft>
                <a:spcPct val="0"/>
              </a:spcAft>
            </a:pPr>
            <a:r>
              <a:rPr lang="en-US" dirty="0" smtClean="0">
                <a:solidFill>
                  <a:srgbClr val="FFFFFF"/>
                </a:solidFill>
                <a:latin typeface="Segoe UI Light"/>
              </a:rPr>
              <a:t>Installed </a:t>
            </a:r>
            <a:r>
              <a:rPr lang="en-US" dirty="0">
                <a:solidFill>
                  <a:srgbClr val="FFFFFF"/>
                </a:solidFill>
                <a:latin typeface="Segoe UI Light"/>
              </a:rPr>
              <a:t>Microsoft Visual C++ 2005 SP1 Redistributable Package – 32-bit and 64-bit</a:t>
            </a:r>
          </a:p>
        </p:txBody>
      </p:sp>
      <p:sp>
        <p:nvSpPr>
          <p:cNvPr id="8" name="Rectangle 7"/>
          <p:cNvSpPr/>
          <p:nvPr/>
        </p:nvSpPr>
        <p:spPr bwMode="auto">
          <a:xfrm>
            <a:off x="4365277" y="1233061"/>
            <a:ext cx="3708438" cy="5456666"/>
          </a:xfrm>
          <a:prstGeom prst="rect">
            <a:avLst/>
          </a:prstGeom>
          <a:solidFill>
            <a:srgbClr val="7030A0"/>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defTabSz="950184" fontAlgn="base">
              <a:spcBef>
                <a:spcPct val="0"/>
              </a:spcBef>
              <a:spcAft>
                <a:spcPts val="600"/>
              </a:spcAft>
            </a:pPr>
            <a:r>
              <a:rPr lang="en-US" sz="2600" b="1" dirty="0" smtClean="0">
                <a:gradFill>
                  <a:gsLst>
                    <a:gs pos="0">
                      <a:srgbClr val="FFFFFF"/>
                    </a:gs>
                    <a:gs pos="100000">
                      <a:srgbClr val="FFFFFF"/>
                    </a:gs>
                  </a:gsLst>
                  <a:lin ang="5400000" scaled="0"/>
                </a:gradFill>
              </a:rPr>
              <a:t>Software</a:t>
            </a:r>
          </a:p>
          <a:p>
            <a:pPr defTabSz="950184" fontAlgn="base">
              <a:spcBef>
                <a:spcPct val="0"/>
              </a:spcBef>
              <a:spcAft>
                <a:spcPts val="600"/>
              </a:spcAft>
            </a:pPr>
            <a:r>
              <a:rPr lang="en-US" sz="2600" dirty="0" smtClean="0">
                <a:gradFill>
                  <a:gsLst>
                    <a:gs pos="0">
                      <a:srgbClr val="FFFFFF"/>
                    </a:gs>
                    <a:gs pos="100000">
                      <a:srgbClr val="FFFFFF"/>
                    </a:gs>
                  </a:gsLst>
                  <a:lin ang="5400000" scaled="0"/>
                </a:gradFill>
              </a:rPr>
              <a:t>Requirements</a:t>
            </a:r>
          </a:p>
          <a:p>
            <a:endParaRPr lang="en-US" sz="2000" noProof="1" smtClean="0">
              <a:gradFill>
                <a:gsLst>
                  <a:gs pos="0">
                    <a:srgbClr val="FFFFFF"/>
                  </a:gs>
                  <a:gs pos="100000">
                    <a:srgbClr val="FFFFFF"/>
                  </a:gs>
                </a:gsLst>
                <a:lin ang="5400000" scaled="0"/>
              </a:gradFill>
              <a:ea typeface="Segoe UI" pitchFamily="34" charset="0"/>
              <a:cs typeface="Segoe UI" pitchFamily="34" charset="0"/>
            </a:endParaRPr>
          </a:p>
          <a:p>
            <a:r>
              <a:rPr lang="en-US" sz="2000" noProof="1" smtClean="0">
                <a:gradFill>
                  <a:gsLst>
                    <a:gs pos="0">
                      <a:srgbClr val="FFFFFF"/>
                    </a:gs>
                    <a:gs pos="100000">
                      <a:srgbClr val="FFFFFF"/>
                    </a:gs>
                  </a:gsLst>
                  <a:lin ang="5400000" scaled="0"/>
                </a:gradFill>
                <a:ea typeface="Segoe UI" pitchFamily="34" charset="0"/>
                <a:cs typeface="Segoe UI" pitchFamily="34" charset="0"/>
              </a:rPr>
              <a:t>SAP </a:t>
            </a:r>
            <a:r>
              <a:rPr lang="en-US" sz="2000" noProof="1">
                <a:gradFill>
                  <a:gsLst>
                    <a:gs pos="0">
                      <a:srgbClr val="FFFFFF"/>
                    </a:gs>
                    <a:gs pos="100000">
                      <a:srgbClr val="FFFFFF"/>
                    </a:gs>
                  </a:gsLst>
                  <a:lin ang="5400000" scaled="0"/>
                </a:gradFill>
                <a:ea typeface="Segoe UI" pitchFamily="34" charset="0"/>
                <a:cs typeface="Segoe UI" pitchFamily="34" charset="0"/>
              </a:rPr>
              <a:t>Software Download </a:t>
            </a:r>
            <a:r>
              <a:rPr lang="en-US" sz="2000" noProof="1" smtClean="0">
                <a:gradFill>
                  <a:gsLst>
                    <a:gs pos="0">
                      <a:srgbClr val="FFFFFF"/>
                    </a:gs>
                    <a:gs pos="100000">
                      <a:srgbClr val="FFFFFF"/>
                    </a:gs>
                  </a:gsLst>
                  <a:lin ang="5400000" scaled="0"/>
                </a:gradFill>
                <a:ea typeface="Segoe UI" pitchFamily="34" charset="0"/>
                <a:cs typeface="Segoe UI" pitchFamily="34" charset="0"/>
              </a:rPr>
              <a:t>Center</a:t>
            </a:r>
          </a:p>
          <a:p>
            <a:pPr marL="342900" indent="-342900">
              <a:buFont typeface="Arial" panose="020B0604020202020204" pitchFamily="34" charset="0"/>
              <a:buChar char="•"/>
            </a:pPr>
            <a:r>
              <a:rPr lang="en-US" noProof="1" smtClean="0">
                <a:gradFill>
                  <a:gsLst>
                    <a:gs pos="1250">
                      <a:srgbClr val="FFFFFF"/>
                    </a:gs>
                    <a:gs pos="100000">
                      <a:srgbClr val="FFFFFF"/>
                    </a:gs>
                  </a:gsLst>
                  <a:lin ang="5400000" scaled="0"/>
                </a:gradFill>
              </a:rPr>
              <a:t>SAP </a:t>
            </a:r>
            <a:r>
              <a:rPr lang="en-US" noProof="1">
                <a:gradFill>
                  <a:gsLst>
                    <a:gs pos="1250">
                      <a:srgbClr val="FFFFFF"/>
                    </a:gs>
                    <a:gs pos="100000">
                      <a:srgbClr val="FFFFFF"/>
                    </a:gs>
                  </a:gsLst>
                  <a:lin ang="5400000" scaled="0"/>
                </a:gradFill>
              </a:rPr>
              <a:t>RFC SDK 7.20 UNICODE</a:t>
            </a:r>
          </a:p>
          <a:p>
            <a:pPr marL="803275" lvl="1" indent="-342900">
              <a:buFont typeface="Arial" panose="020B0604020202020204" pitchFamily="34" charset="0"/>
              <a:buChar char="•"/>
            </a:pPr>
            <a:r>
              <a:rPr lang="en-US" sz="1600" b="1" noProof="1">
                <a:gradFill>
                  <a:gsLst>
                    <a:gs pos="1250">
                      <a:srgbClr val="FFFFFF"/>
                    </a:gs>
                    <a:gs pos="100000">
                      <a:srgbClr val="FFFFFF"/>
                    </a:gs>
                  </a:gsLst>
                  <a:lin ang="5400000" scaled="0"/>
                </a:gradFill>
              </a:rPr>
              <a:t>Windows Server on IA32 32bits</a:t>
            </a:r>
          </a:p>
          <a:p>
            <a:pPr marL="803275" lvl="1" indent="-342900">
              <a:buFont typeface="Arial" panose="020B0604020202020204" pitchFamily="34" charset="0"/>
              <a:buChar char="•"/>
            </a:pPr>
            <a:r>
              <a:rPr lang="en-US" sz="1600" b="1" noProof="1">
                <a:gradFill>
                  <a:gsLst>
                    <a:gs pos="1250">
                      <a:srgbClr val="FFFFFF"/>
                    </a:gs>
                    <a:gs pos="100000">
                      <a:srgbClr val="FFFFFF"/>
                    </a:gs>
                  </a:gsLst>
                  <a:lin ang="5400000" scaled="0"/>
                </a:gradFill>
              </a:rPr>
              <a:t>Windows on x64 </a:t>
            </a:r>
            <a:r>
              <a:rPr lang="en-US" sz="1600" b="1" noProof="1" smtClean="0">
                <a:gradFill>
                  <a:gsLst>
                    <a:gs pos="1250">
                      <a:srgbClr val="FFFFFF"/>
                    </a:gs>
                    <a:gs pos="100000">
                      <a:srgbClr val="FFFFFF"/>
                    </a:gs>
                  </a:gsLst>
                  <a:lin ang="5400000" scaled="0"/>
                </a:gradFill>
              </a:rPr>
              <a:t>64bits</a:t>
            </a:r>
            <a:endParaRPr lang="en-US" sz="1600" b="1" noProof="1">
              <a:gradFill>
                <a:gsLst>
                  <a:gs pos="1250">
                    <a:srgbClr val="FFFFFF"/>
                  </a:gs>
                  <a:gs pos="100000">
                    <a:srgbClr val="FFFFFF"/>
                  </a:gs>
                </a:gsLst>
                <a:lin ang="5400000" scaled="0"/>
              </a:gradFill>
            </a:endParaRPr>
          </a:p>
          <a:p>
            <a:pPr marL="342900" indent="-342900">
              <a:buFont typeface="Arial" panose="020B0604020202020204" pitchFamily="34" charset="0"/>
              <a:buChar char="•"/>
            </a:pPr>
            <a:r>
              <a:rPr lang="en-US" b="1" noProof="1">
                <a:gradFill>
                  <a:gsLst>
                    <a:gs pos="1250">
                      <a:srgbClr val="FFFFFF"/>
                    </a:gs>
                    <a:gs pos="100000">
                      <a:srgbClr val="FFFFFF"/>
                    </a:gs>
                  </a:gsLst>
                  <a:lin ang="5400000" scaled="0"/>
                </a:gradFill>
              </a:rPr>
              <a:t>R3DLLINST.zip</a:t>
            </a:r>
            <a:r>
              <a:rPr lang="en-US" noProof="1">
                <a:gradFill>
                  <a:gsLst>
                    <a:gs pos="1250">
                      <a:srgbClr val="FFFFFF"/>
                    </a:gs>
                    <a:gs pos="100000">
                      <a:srgbClr val="FFFFFF"/>
                    </a:gs>
                  </a:gsLst>
                  <a:lin ang="5400000" scaled="0"/>
                </a:gradFill>
              </a:rPr>
              <a:t> &amp; </a:t>
            </a:r>
            <a:r>
              <a:rPr lang="en-US" dirty="0">
                <a:gradFill>
                  <a:gsLst>
                    <a:gs pos="1250">
                      <a:srgbClr val="FFFFFF"/>
                    </a:gs>
                    <a:gs pos="100000">
                      <a:srgbClr val="FFFFFF"/>
                    </a:gs>
                  </a:gsLst>
                  <a:lin ang="5400000" scaled="0"/>
                </a:gradFill>
              </a:rPr>
              <a:t>SAPCAR</a:t>
            </a:r>
          </a:p>
          <a:p>
            <a:pPr marL="228600" indent="-228600" defTabSz="932472" fontAlgn="base">
              <a:lnSpc>
                <a:spcPct val="90000"/>
              </a:lnSpc>
              <a:spcBef>
                <a:spcPts val="60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r>
              <a:rPr lang="en-US" sz="2000" noProof="1">
                <a:gradFill>
                  <a:gsLst>
                    <a:gs pos="1250">
                      <a:srgbClr val="FFFFFF"/>
                    </a:gs>
                    <a:gs pos="100000">
                      <a:srgbClr val="FFFFFF"/>
                    </a:gs>
                  </a:gsLst>
                  <a:lin ang="5400000" scaled="0"/>
                </a:gradFill>
              </a:rPr>
              <a:t>Download Microsoft Visual C++ 2005 SP1 Redistributable Package</a:t>
            </a:r>
          </a:p>
          <a:p>
            <a:pPr marL="342900" indent="-342900">
              <a:buFont typeface="Arial" panose="020B0604020202020204" pitchFamily="34" charset="0"/>
              <a:buChar char="•"/>
            </a:pPr>
            <a:r>
              <a:rPr lang="en-US" sz="2000" noProof="1">
                <a:gradFill>
                  <a:gsLst>
                    <a:gs pos="1250">
                      <a:srgbClr val="FFFFFF"/>
                    </a:gs>
                    <a:gs pos="100000">
                      <a:srgbClr val="FFFFFF"/>
                    </a:gs>
                  </a:gsLst>
                  <a:lin ang="5400000" scaled="0"/>
                </a:gradFill>
              </a:rPr>
              <a:t>For 32-bit SAP 7.2 client</a:t>
            </a:r>
          </a:p>
          <a:p>
            <a:pPr marL="342900" indent="-342900">
              <a:buFont typeface="Arial" panose="020B0604020202020204" pitchFamily="34" charset="0"/>
              <a:buChar char="•"/>
            </a:pPr>
            <a:r>
              <a:rPr lang="en-US" sz="2000" noProof="1">
                <a:gradFill>
                  <a:gsLst>
                    <a:gs pos="1250">
                      <a:srgbClr val="FFFFFF"/>
                    </a:gs>
                    <a:gs pos="100000">
                      <a:srgbClr val="FFFFFF"/>
                    </a:gs>
                  </a:gsLst>
                  <a:lin ang="5400000" scaled="0"/>
                </a:gradFill>
              </a:rPr>
              <a:t>For 64-bit SAP 7.2 client </a:t>
            </a:r>
            <a:r>
              <a:rPr lang="en-US" sz="1600" noProof="1">
                <a:gradFill>
                  <a:gsLst>
                    <a:gs pos="1250">
                      <a:srgbClr val="FFFFFF"/>
                    </a:gs>
                    <a:gs pos="100000">
                      <a:srgbClr val="FFFFFF"/>
                    </a:gs>
                  </a:gsLst>
                  <a:lin ang="5400000" scaled="0"/>
                </a:gradFill>
              </a:rPr>
              <a:t> </a:t>
            </a:r>
          </a:p>
        </p:txBody>
      </p:sp>
      <p:sp>
        <p:nvSpPr>
          <p:cNvPr id="9" name="Rectangle 8"/>
          <p:cNvSpPr/>
          <p:nvPr/>
        </p:nvSpPr>
        <p:spPr bwMode="auto">
          <a:xfrm>
            <a:off x="457597" y="1233060"/>
            <a:ext cx="3850772" cy="5456666"/>
          </a:xfrm>
          <a:prstGeom prst="rect">
            <a:avLst/>
          </a:prstGeom>
          <a:solidFill>
            <a:srgbClr val="FFFFFF"/>
          </a:solidFill>
          <a:ln>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algn="r" defTabSz="1155700">
              <a:lnSpc>
                <a:spcPct val="90000"/>
              </a:lnSpc>
              <a:spcBef>
                <a:spcPct val="0"/>
              </a:spcBef>
              <a:spcAft>
                <a:spcPct val="35000"/>
              </a:spcAft>
            </a:pPr>
            <a:r>
              <a:rPr lang="en-US" sz="2600" b="1" dirty="0" smtClean="0">
                <a:solidFill>
                  <a:schemeClr val="bg2"/>
                </a:solidFill>
              </a:rPr>
              <a:t>WCF-SAP</a:t>
            </a:r>
          </a:p>
          <a:p>
            <a:pPr algn="r" defTabSz="1155700">
              <a:lnSpc>
                <a:spcPct val="90000"/>
              </a:lnSpc>
              <a:spcBef>
                <a:spcPct val="0"/>
              </a:spcBef>
              <a:spcAft>
                <a:spcPct val="35000"/>
              </a:spcAft>
            </a:pPr>
            <a:r>
              <a:rPr lang="en-US" sz="2600" b="1" dirty="0" smtClean="0">
                <a:solidFill>
                  <a:schemeClr val="bg2"/>
                </a:solidFill>
              </a:rPr>
              <a:t>Adapter</a:t>
            </a:r>
            <a:endParaRPr lang="en-US" sz="2600" dirty="0" smtClean="0">
              <a:solidFill>
                <a:schemeClr val="bg2"/>
              </a:solidFill>
            </a:endParaRPr>
          </a:p>
          <a:p>
            <a:pPr lvl="0" algn="just" defTabSz="1155700">
              <a:lnSpc>
                <a:spcPct val="90000"/>
              </a:lnSpc>
              <a:spcBef>
                <a:spcPct val="0"/>
              </a:spcBef>
              <a:spcAft>
                <a:spcPct val="35000"/>
              </a:spcAft>
            </a:pPr>
            <a:r>
              <a:rPr lang="en-US" sz="2800" b="1" dirty="0">
                <a:solidFill>
                  <a:srgbClr val="505050">
                    <a:hueOff val="0"/>
                    <a:satOff val="0"/>
                    <a:lumOff val="0"/>
                    <a:alphaOff val="0"/>
                  </a:srgbClr>
                </a:solidFill>
              </a:rPr>
              <a:t>Yes, it does</a:t>
            </a:r>
            <a:r>
              <a:rPr lang="en-US" sz="2800" dirty="0">
                <a:solidFill>
                  <a:srgbClr val="505050">
                    <a:hueOff val="0"/>
                    <a:satOff val="0"/>
                    <a:lumOff val="0"/>
                    <a:alphaOff val="0"/>
                  </a:srgbClr>
                </a:solidFill>
              </a:rPr>
              <a:t>! </a:t>
            </a:r>
          </a:p>
          <a:p>
            <a:pPr lvl="0" algn="just" defTabSz="1155700">
              <a:lnSpc>
                <a:spcPct val="90000"/>
              </a:lnSpc>
              <a:spcBef>
                <a:spcPct val="0"/>
              </a:spcBef>
              <a:spcAft>
                <a:spcPct val="35000"/>
              </a:spcAft>
            </a:pPr>
            <a:r>
              <a:rPr lang="en-US" dirty="0">
                <a:solidFill>
                  <a:schemeClr val="accent6"/>
                </a:solidFill>
                <a:latin typeface="Segoe UI Light"/>
              </a:rPr>
              <a:t>The SAP adapter supports both the 32 &amp; 64-bit versions of the SAP RFC SDK, so it can run under 32 or 64-bit Host Instances</a:t>
            </a:r>
            <a:endParaRPr lang="en-US" noProof="1">
              <a:solidFill>
                <a:schemeClr val="accent6"/>
              </a:solidFill>
              <a:latin typeface="Segoe UI Light"/>
            </a:endParaRPr>
          </a:p>
          <a:p>
            <a:pPr defTabSz="932472" fontAlgn="base">
              <a:lnSpc>
                <a:spcPct val="90000"/>
              </a:lnSpc>
              <a:spcBef>
                <a:spcPts val="600"/>
              </a:spcBef>
              <a:spcAft>
                <a:spcPct val="0"/>
              </a:spcAft>
            </a:pPr>
            <a:endParaRPr lang="en-US" noProof="1" smtClean="0">
              <a:solidFill>
                <a:schemeClr val="accent6"/>
              </a:solidFill>
              <a:ea typeface="Segoe UI" pitchFamily="34" charset="0"/>
              <a:cs typeface="Segoe UI" pitchFamily="34" charset="0"/>
            </a:endParaRPr>
          </a:p>
          <a:p>
            <a:r>
              <a:rPr lang="en-US" b="1" noProof="1">
                <a:solidFill>
                  <a:schemeClr val="accent6"/>
                </a:solidFill>
                <a:latin typeface="Segoe UI Light"/>
              </a:rPr>
              <a:t>Unicode version of the RFC SDK is required</a:t>
            </a:r>
          </a:p>
          <a:p>
            <a:pPr marL="285750" indent="-285750">
              <a:buFont typeface="Arial" panose="020B0604020202020204" pitchFamily="34" charset="0"/>
              <a:buChar char="•"/>
            </a:pPr>
            <a:r>
              <a:rPr lang="en-US" noProof="1">
                <a:solidFill>
                  <a:schemeClr val="accent6"/>
                </a:solidFill>
                <a:latin typeface="Segoe UI Light"/>
              </a:rPr>
              <a:t>Doesn’t matter if your SAP system is Unicode or non-Unicode</a:t>
            </a:r>
            <a:endParaRPr lang="en-US" noProof="1" smtClean="0">
              <a:gradFill>
                <a:gsLst>
                  <a:gs pos="0">
                    <a:srgbClr val="FFFFFF"/>
                  </a:gs>
                  <a:gs pos="100000">
                    <a:srgbClr val="FFFFFF"/>
                  </a:gs>
                </a:gsLst>
                <a:lin ang="5400000" scaled="0"/>
              </a:gradFill>
              <a:ea typeface="Segoe UI" pitchFamily="34" charset="0"/>
              <a:cs typeface="Segoe UI" pitchFamily="34" charset="0"/>
            </a:endParaRPr>
          </a:p>
          <a:p>
            <a:pPr algn="just" defTabSz="1155700" fontAlgn="base">
              <a:lnSpc>
                <a:spcPct val="90000"/>
              </a:lnSpc>
              <a:spcBef>
                <a:spcPct val="0"/>
              </a:spcBef>
              <a:spcAft>
                <a:spcPct val="35000"/>
              </a:spcAft>
            </a:pPr>
            <a:endParaRPr lang="en-US" noProof="1">
              <a:solidFill>
                <a:schemeClr val="accent6"/>
              </a:solidFill>
              <a:latin typeface="Segoe UI Light"/>
            </a:endParaRPr>
          </a:p>
          <a:p>
            <a:pPr algn="just" defTabSz="1155700" fontAlgn="base">
              <a:lnSpc>
                <a:spcPct val="90000"/>
              </a:lnSpc>
              <a:spcBef>
                <a:spcPct val="0"/>
              </a:spcBef>
              <a:spcAft>
                <a:spcPct val="35000"/>
              </a:spcAft>
            </a:pPr>
            <a:r>
              <a:rPr lang="en-US" sz="1200" noProof="1">
                <a:solidFill>
                  <a:schemeClr val="accent6"/>
                </a:solidFill>
                <a:latin typeface="Segoe UI Light"/>
              </a:rPr>
              <a:t>https://sandroaspbiztalkblog.wordpress.com/2015/03/04/biztalk-server-20132013-r2-step-by-step-wcf-sap-adapter-installation-guide</a:t>
            </a:r>
            <a:r>
              <a:rPr lang="en-US" sz="1200" noProof="1">
                <a:gradFill>
                  <a:gsLst>
                    <a:gs pos="0">
                      <a:srgbClr val="FFFFFF"/>
                    </a:gs>
                    <a:gs pos="100000">
                      <a:srgbClr val="FFFFFF"/>
                    </a:gs>
                  </a:gsLst>
                  <a:lin ang="5400000" scaled="0"/>
                </a:gradFill>
                <a:ea typeface="Segoe UI" pitchFamily="34" charset="0"/>
                <a:cs typeface="Segoe UI" pitchFamily="34" charset="0"/>
              </a:rPr>
              <a:t>/</a:t>
            </a:r>
          </a:p>
        </p:txBody>
      </p:sp>
      <p:sp>
        <p:nvSpPr>
          <p:cNvPr id="12"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ts val="6300"/>
              </a:lnSpc>
            </a:pPr>
            <a:r>
              <a:rPr lang="pt-PT" sz="4000" dirty="0"/>
              <a:t>TIP </a:t>
            </a:r>
            <a:r>
              <a:rPr lang="pt-PT" sz="4000" dirty="0" smtClean="0"/>
              <a:t>#4 </a:t>
            </a:r>
            <a:r>
              <a:rPr lang="pt-PT" sz="4000" dirty="0"/>
              <a:t>– </a:t>
            </a:r>
            <a:r>
              <a:rPr lang="en-US" sz="4000" dirty="0"/>
              <a:t>WCF-SAP Adapter supports 64 bits?</a:t>
            </a:r>
            <a:endParaRPr kumimoji="0" lang="pt-PT" sz="4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5" name="Freeform 91"/>
          <p:cNvSpPr>
            <a:spLocks noEditPoints="1"/>
          </p:cNvSpPr>
          <p:nvPr/>
        </p:nvSpPr>
        <p:spPr bwMode="auto">
          <a:xfrm rot="2245607">
            <a:off x="7157158" y="1330070"/>
            <a:ext cx="629107" cy="914738"/>
          </a:xfrm>
          <a:custGeom>
            <a:avLst/>
            <a:gdLst>
              <a:gd name="T0" fmla="*/ 57 w 74"/>
              <a:gd name="T1" fmla="*/ 29 h 107"/>
              <a:gd name="T2" fmla="*/ 46 w 74"/>
              <a:gd name="T3" fmla="*/ 40 h 107"/>
              <a:gd name="T4" fmla="*/ 38 w 74"/>
              <a:gd name="T5" fmla="*/ 37 h 107"/>
              <a:gd name="T6" fmla="*/ 28 w 74"/>
              <a:gd name="T7" fmla="*/ 35 h 107"/>
              <a:gd name="T8" fmla="*/ 23 w 74"/>
              <a:gd name="T9" fmla="*/ 28 h 107"/>
              <a:gd name="T10" fmla="*/ 25 w 74"/>
              <a:gd name="T11" fmla="*/ 13 h 107"/>
              <a:gd name="T12" fmla="*/ 30 w 74"/>
              <a:gd name="T13" fmla="*/ 4 h 107"/>
              <a:gd name="T14" fmla="*/ 37 w 74"/>
              <a:gd name="T15" fmla="*/ 0 h 107"/>
              <a:gd name="T16" fmla="*/ 52 w 74"/>
              <a:gd name="T17" fmla="*/ 6 h 107"/>
              <a:gd name="T18" fmla="*/ 60 w 74"/>
              <a:gd name="T19" fmla="*/ 13 h 107"/>
              <a:gd name="T20" fmla="*/ 62 w 74"/>
              <a:gd name="T21" fmla="*/ 21 h 107"/>
              <a:gd name="T22" fmla="*/ 54 w 74"/>
              <a:gd name="T23" fmla="*/ 20 h 107"/>
              <a:gd name="T24" fmla="*/ 48 w 74"/>
              <a:gd name="T25" fmla="*/ 23 h 107"/>
              <a:gd name="T26" fmla="*/ 46 w 74"/>
              <a:gd name="T27" fmla="*/ 26 h 107"/>
              <a:gd name="T28" fmla="*/ 41 w 74"/>
              <a:gd name="T29" fmla="*/ 26 h 107"/>
              <a:gd name="T30" fmla="*/ 37 w 74"/>
              <a:gd name="T31" fmla="*/ 26 h 107"/>
              <a:gd name="T32" fmla="*/ 35 w 74"/>
              <a:gd name="T33" fmla="*/ 23 h 107"/>
              <a:gd name="T34" fmla="*/ 35 w 74"/>
              <a:gd name="T35" fmla="*/ 19 h 107"/>
              <a:gd name="T36" fmla="*/ 37 w 74"/>
              <a:gd name="T37" fmla="*/ 14 h 107"/>
              <a:gd name="T38" fmla="*/ 40 w 74"/>
              <a:gd name="T39" fmla="*/ 13 h 107"/>
              <a:gd name="T40" fmla="*/ 43 w 74"/>
              <a:gd name="T41" fmla="*/ 14 h 107"/>
              <a:gd name="T42" fmla="*/ 48 w 74"/>
              <a:gd name="T43" fmla="*/ 17 h 107"/>
              <a:gd name="T44" fmla="*/ 49 w 74"/>
              <a:gd name="T45" fmla="*/ 20 h 107"/>
              <a:gd name="T46" fmla="*/ 41 w 74"/>
              <a:gd name="T47" fmla="*/ 24 h 107"/>
              <a:gd name="T48" fmla="*/ 72 w 74"/>
              <a:gd name="T49" fmla="*/ 59 h 107"/>
              <a:gd name="T50" fmla="*/ 68 w 74"/>
              <a:gd name="T51" fmla="*/ 63 h 107"/>
              <a:gd name="T52" fmla="*/ 61 w 74"/>
              <a:gd name="T53" fmla="*/ 65 h 107"/>
              <a:gd name="T54" fmla="*/ 55 w 74"/>
              <a:gd name="T55" fmla="*/ 67 h 107"/>
              <a:gd name="T56" fmla="*/ 48 w 74"/>
              <a:gd name="T57" fmla="*/ 58 h 107"/>
              <a:gd name="T58" fmla="*/ 45 w 74"/>
              <a:gd name="T59" fmla="*/ 51 h 107"/>
              <a:gd name="T60" fmla="*/ 46 w 74"/>
              <a:gd name="T61" fmla="*/ 45 h 107"/>
              <a:gd name="T62" fmla="*/ 55 w 74"/>
              <a:gd name="T63" fmla="*/ 40 h 107"/>
              <a:gd name="T64" fmla="*/ 63 w 74"/>
              <a:gd name="T65" fmla="*/ 38 h 107"/>
              <a:gd name="T66" fmla="*/ 69 w 74"/>
              <a:gd name="T67" fmla="*/ 41 h 107"/>
              <a:gd name="T68" fmla="*/ 72 w 74"/>
              <a:gd name="T69" fmla="*/ 52 h 107"/>
              <a:gd name="T70" fmla="*/ 51 w 74"/>
              <a:gd name="T71" fmla="*/ 52 h 107"/>
              <a:gd name="T72" fmla="*/ 53 w 74"/>
              <a:gd name="T73" fmla="*/ 82 h 107"/>
              <a:gd name="T74" fmla="*/ 42 w 74"/>
              <a:gd name="T75" fmla="*/ 98 h 107"/>
              <a:gd name="T76" fmla="*/ 31 w 74"/>
              <a:gd name="T77" fmla="*/ 106 h 107"/>
              <a:gd name="T78" fmla="*/ 21 w 74"/>
              <a:gd name="T79" fmla="*/ 106 h 107"/>
              <a:gd name="T80" fmla="*/ 11 w 74"/>
              <a:gd name="T81" fmla="*/ 97 h 107"/>
              <a:gd name="T82" fmla="*/ 0 w 74"/>
              <a:gd name="T83" fmla="*/ 80 h 107"/>
              <a:gd name="T84" fmla="*/ 3 w 74"/>
              <a:gd name="T85" fmla="*/ 70 h 107"/>
              <a:gd name="T86" fmla="*/ 14 w 74"/>
              <a:gd name="T87" fmla="*/ 61 h 107"/>
              <a:gd name="T88" fmla="*/ 32 w 74"/>
              <a:gd name="T89" fmla="*/ 55 h 107"/>
              <a:gd name="T90" fmla="*/ 43 w 74"/>
              <a:gd name="T91" fmla="*/ 60 h 107"/>
              <a:gd name="T92" fmla="*/ 48 w 74"/>
              <a:gd name="T93" fmla="*/ 73 h 107"/>
              <a:gd name="T94" fmla="*/ 27 w 74"/>
              <a:gd name="T95" fmla="*/ 66 h 107"/>
              <a:gd name="T96" fmla="*/ 27 w 74"/>
              <a:gd name="T97" fmla="*/ 66 h 107"/>
              <a:gd name="T98" fmla="*/ 33 w 74"/>
              <a:gd name="T99"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107">
                <a:moveTo>
                  <a:pt x="62" y="21"/>
                </a:moveTo>
                <a:cubicBezTo>
                  <a:pt x="60" y="29"/>
                  <a:pt x="60" y="29"/>
                  <a:pt x="60" y="29"/>
                </a:cubicBezTo>
                <a:cubicBezTo>
                  <a:pt x="59" y="30"/>
                  <a:pt x="59" y="30"/>
                  <a:pt x="59" y="30"/>
                </a:cubicBezTo>
                <a:cubicBezTo>
                  <a:pt x="57" y="29"/>
                  <a:pt x="57" y="29"/>
                  <a:pt x="57" y="29"/>
                </a:cubicBezTo>
                <a:cubicBezTo>
                  <a:pt x="56" y="31"/>
                  <a:pt x="54" y="32"/>
                  <a:pt x="53" y="33"/>
                </a:cubicBezTo>
                <a:cubicBezTo>
                  <a:pt x="54" y="35"/>
                  <a:pt x="54" y="35"/>
                  <a:pt x="54" y="35"/>
                </a:cubicBezTo>
                <a:cubicBezTo>
                  <a:pt x="54" y="36"/>
                  <a:pt x="54" y="36"/>
                  <a:pt x="54" y="36"/>
                </a:cubicBezTo>
                <a:cubicBezTo>
                  <a:pt x="46" y="40"/>
                  <a:pt x="46" y="40"/>
                  <a:pt x="46" y="40"/>
                </a:cubicBezTo>
                <a:cubicBezTo>
                  <a:pt x="45" y="40"/>
                  <a:pt x="45" y="40"/>
                  <a:pt x="45" y="39"/>
                </a:cubicBezTo>
                <a:cubicBezTo>
                  <a:pt x="44" y="37"/>
                  <a:pt x="44" y="37"/>
                  <a:pt x="44" y="37"/>
                </a:cubicBezTo>
                <a:cubicBezTo>
                  <a:pt x="43" y="38"/>
                  <a:pt x="42" y="38"/>
                  <a:pt x="41" y="38"/>
                </a:cubicBezTo>
                <a:cubicBezTo>
                  <a:pt x="40" y="38"/>
                  <a:pt x="39" y="37"/>
                  <a:pt x="38" y="37"/>
                </a:cubicBezTo>
                <a:cubicBezTo>
                  <a:pt x="37" y="39"/>
                  <a:pt x="37" y="39"/>
                  <a:pt x="37" y="39"/>
                </a:cubicBezTo>
                <a:cubicBezTo>
                  <a:pt x="37" y="40"/>
                  <a:pt x="37" y="40"/>
                  <a:pt x="36" y="40"/>
                </a:cubicBezTo>
                <a:cubicBezTo>
                  <a:pt x="28" y="36"/>
                  <a:pt x="28" y="36"/>
                  <a:pt x="28" y="36"/>
                </a:cubicBezTo>
                <a:cubicBezTo>
                  <a:pt x="28" y="35"/>
                  <a:pt x="28" y="35"/>
                  <a:pt x="28" y="35"/>
                </a:cubicBezTo>
                <a:cubicBezTo>
                  <a:pt x="29" y="33"/>
                  <a:pt x="29" y="33"/>
                  <a:pt x="29" y="33"/>
                </a:cubicBezTo>
                <a:cubicBezTo>
                  <a:pt x="28" y="31"/>
                  <a:pt x="27" y="30"/>
                  <a:pt x="26" y="28"/>
                </a:cubicBezTo>
                <a:cubicBezTo>
                  <a:pt x="24" y="29"/>
                  <a:pt x="24" y="29"/>
                  <a:pt x="24" y="29"/>
                </a:cubicBezTo>
                <a:cubicBezTo>
                  <a:pt x="23" y="29"/>
                  <a:pt x="23" y="29"/>
                  <a:pt x="23" y="28"/>
                </a:cubicBezTo>
                <a:cubicBezTo>
                  <a:pt x="21" y="20"/>
                  <a:pt x="21" y="20"/>
                  <a:pt x="21" y="20"/>
                </a:cubicBezTo>
                <a:cubicBezTo>
                  <a:pt x="21" y="19"/>
                  <a:pt x="21" y="19"/>
                  <a:pt x="22" y="19"/>
                </a:cubicBezTo>
                <a:cubicBezTo>
                  <a:pt x="24" y="18"/>
                  <a:pt x="24" y="18"/>
                  <a:pt x="24" y="18"/>
                </a:cubicBezTo>
                <a:cubicBezTo>
                  <a:pt x="24" y="16"/>
                  <a:pt x="24" y="15"/>
                  <a:pt x="25" y="13"/>
                </a:cubicBezTo>
                <a:cubicBezTo>
                  <a:pt x="23" y="12"/>
                  <a:pt x="23" y="12"/>
                  <a:pt x="23" y="12"/>
                </a:cubicBezTo>
                <a:cubicBezTo>
                  <a:pt x="23" y="11"/>
                  <a:pt x="23" y="11"/>
                  <a:pt x="23" y="11"/>
                </a:cubicBezTo>
                <a:cubicBezTo>
                  <a:pt x="29" y="4"/>
                  <a:pt x="29" y="4"/>
                  <a:pt x="29" y="4"/>
                </a:cubicBezTo>
                <a:cubicBezTo>
                  <a:pt x="29" y="4"/>
                  <a:pt x="29" y="4"/>
                  <a:pt x="30" y="4"/>
                </a:cubicBezTo>
                <a:cubicBezTo>
                  <a:pt x="32" y="5"/>
                  <a:pt x="32" y="5"/>
                  <a:pt x="32" y="5"/>
                </a:cubicBezTo>
                <a:cubicBezTo>
                  <a:pt x="33" y="4"/>
                  <a:pt x="35" y="3"/>
                  <a:pt x="36" y="3"/>
                </a:cubicBezTo>
                <a:cubicBezTo>
                  <a:pt x="36" y="1"/>
                  <a:pt x="36" y="1"/>
                  <a:pt x="36" y="1"/>
                </a:cubicBezTo>
                <a:cubicBezTo>
                  <a:pt x="36" y="0"/>
                  <a:pt x="37" y="0"/>
                  <a:pt x="37" y="0"/>
                </a:cubicBezTo>
                <a:cubicBezTo>
                  <a:pt x="46" y="0"/>
                  <a:pt x="46" y="0"/>
                  <a:pt x="46" y="0"/>
                </a:cubicBezTo>
                <a:cubicBezTo>
                  <a:pt x="46" y="0"/>
                  <a:pt x="47" y="0"/>
                  <a:pt x="47" y="1"/>
                </a:cubicBezTo>
                <a:cubicBezTo>
                  <a:pt x="47" y="3"/>
                  <a:pt x="47" y="3"/>
                  <a:pt x="47" y="3"/>
                </a:cubicBezTo>
                <a:cubicBezTo>
                  <a:pt x="49" y="3"/>
                  <a:pt x="51" y="4"/>
                  <a:pt x="52" y="6"/>
                </a:cubicBezTo>
                <a:cubicBezTo>
                  <a:pt x="54" y="4"/>
                  <a:pt x="54" y="4"/>
                  <a:pt x="54" y="4"/>
                </a:cubicBezTo>
                <a:cubicBezTo>
                  <a:pt x="54" y="4"/>
                  <a:pt x="55" y="4"/>
                  <a:pt x="55" y="5"/>
                </a:cubicBezTo>
                <a:cubicBezTo>
                  <a:pt x="60" y="12"/>
                  <a:pt x="60" y="12"/>
                  <a:pt x="60" y="12"/>
                </a:cubicBezTo>
                <a:cubicBezTo>
                  <a:pt x="60" y="12"/>
                  <a:pt x="60" y="12"/>
                  <a:pt x="60" y="13"/>
                </a:cubicBezTo>
                <a:cubicBezTo>
                  <a:pt x="58" y="14"/>
                  <a:pt x="58" y="14"/>
                  <a:pt x="58" y="14"/>
                </a:cubicBezTo>
                <a:cubicBezTo>
                  <a:pt x="59" y="16"/>
                  <a:pt x="59" y="17"/>
                  <a:pt x="59" y="19"/>
                </a:cubicBezTo>
                <a:cubicBezTo>
                  <a:pt x="61" y="20"/>
                  <a:pt x="61" y="20"/>
                  <a:pt x="61" y="20"/>
                </a:cubicBezTo>
                <a:cubicBezTo>
                  <a:pt x="62" y="20"/>
                  <a:pt x="62" y="20"/>
                  <a:pt x="62" y="21"/>
                </a:cubicBezTo>
                <a:close/>
                <a:moveTo>
                  <a:pt x="41" y="7"/>
                </a:moveTo>
                <a:cubicBezTo>
                  <a:pt x="35" y="7"/>
                  <a:pt x="29" y="13"/>
                  <a:pt x="29" y="20"/>
                </a:cubicBezTo>
                <a:cubicBezTo>
                  <a:pt x="29" y="27"/>
                  <a:pt x="35" y="32"/>
                  <a:pt x="41" y="32"/>
                </a:cubicBezTo>
                <a:cubicBezTo>
                  <a:pt x="48" y="32"/>
                  <a:pt x="54" y="27"/>
                  <a:pt x="54" y="20"/>
                </a:cubicBezTo>
                <a:cubicBezTo>
                  <a:pt x="54" y="13"/>
                  <a:pt x="48" y="7"/>
                  <a:pt x="41" y="7"/>
                </a:cubicBezTo>
                <a:close/>
                <a:moveTo>
                  <a:pt x="49" y="20"/>
                </a:moveTo>
                <a:cubicBezTo>
                  <a:pt x="48" y="23"/>
                  <a:pt x="48" y="23"/>
                  <a:pt x="48" y="23"/>
                </a:cubicBezTo>
                <a:cubicBezTo>
                  <a:pt x="48" y="23"/>
                  <a:pt x="48" y="24"/>
                  <a:pt x="48" y="23"/>
                </a:cubicBezTo>
                <a:cubicBezTo>
                  <a:pt x="47" y="23"/>
                  <a:pt x="47" y="23"/>
                  <a:pt x="47" y="23"/>
                </a:cubicBezTo>
                <a:cubicBezTo>
                  <a:pt x="47" y="24"/>
                  <a:pt x="46" y="24"/>
                  <a:pt x="46" y="25"/>
                </a:cubicBezTo>
                <a:cubicBezTo>
                  <a:pt x="46" y="25"/>
                  <a:pt x="46" y="25"/>
                  <a:pt x="46" y="25"/>
                </a:cubicBezTo>
                <a:cubicBezTo>
                  <a:pt x="46" y="26"/>
                  <a:pt x="46" y="26"/>
                  <a:pt x="46" y="26"/>
                </a:cubicBezTo>
                <a:cubicBezTo>
                  <a:pt x="43" y="27"/>
                  <a:pt x="43" y="27"/>
                  <a:pt x="43" y="27"/>
                </a:cubicBezTo>
                <a:cubicBezTo>
                  <a:pt x="43" y="27"/>
                  <a:pt x="43" y="27"/>
                  <a:pt x="43" y="27"/>
                </a:cubicBezTo>
                <a:cubicBezTo>
                  <a:pt x="42" y="26"/>
                  <a:pt x="42" y="26"/>
                  <a:pt x="42" y="26"/>
                </a:cubicBezTo>
                <a:cubicBezTo>
                  <a:pt x="42" y="26"/>
                  <a:pt x="42" y="26"/>
                  <a:pt x="41" y="26"/>
                </a:cubicBezTo>
                <a:cubicBezTo>
                  <a:pt x="41" y="26"/>
                  <a:pt x="41" y="26"/>
                  <a:pt x="40" y="26"/>
                </a:cubicBezTo>
                <a:cubicBezTo>
                  <a:pt x="40" y="27"/>
                  <a:pt x="40" y="27"/>
                  <a:pt x="40" y="27"/>
                </a:cubicBezTo>
                <a:cubicBezTo>
                  <a:pt x="40" y="27"/>
                  <a:pt x="40" y="27"/>
                  <a:pt x="40" y="27"/>
                </a:cubicBezTo>
                <a:cubicBezTo>
                  <a:pt x="37" y="26"/>
                  <a:pt x="37" y="26"/>
                  <a:pt x="37" y="26"/>
                </a:cubicBezTo>
                <a:cubicBezTo>
                  <a:pt x="37" y="26"/>
                  <a:pt x="37" y="25"/>
                  <a:pt x="37" y="25"/>
                </a:cubicBezTo>
                <a:cubicBezTo>
                  <a:pt x="37" y="25"/>
                  <a:pt x="37" y="25"/>
                  <a:pt x="37" y="25"/>
                </a:cubicBezTo>
                <a:cubicBezTo>
                  <a:pt x="37" y="24"/>
                  <a:pt x="36" y="24"/>
                  <a:pt x="36" y="23"/>
                </a:cubicBezTo>
                <a:cubicBezTo>
                  <a:pt x="35" y="23"/>
                  <a:pt x="35" y="23"/>
                  <a:pt x="35" y="23"/>
                </a:cubicBezTo>
                <a:cubicBezTo>
                  <a:pt x="35" y="23"/>
                  <a:pt x="35" y="23"/>
                  <a:pt x="35" y="23"/>
                </a:cubicBezTo>
                <a:cubicBezTo>
                  <a:pt x="34" y="20"/>
                  <a:pt x="34" y="20"/>
                  <a:pt x="34" y="20"/>
                </a:cubicBezTo>
                <a:cubicBezTo>
                  <a:pt x="34" y="20"/>
                  <a:pt x="34" y="19"/>
                  <a:pt x="34" y="19"/>
                </a:cubicBezTo>
                <a:cubicBezTo>
                  <a:pt x="35" y="19"/>
                  <a:pt x="35" y="19"/>
                  <a:pt x="35" y="19"/>
                </a:cubicBezTo>
                <a:cubicBezTo>
                  <a:pt x="35" y="19"/>
                  <a:pt x="35" y="18"/>
                  <a:pt x="35" y="17"/>
                </a:cubicBezTo>
                <a:cubicBezTo>
                  <a:pt x="35" y="17"/>
                  <a:pt x="35" y="17"/>
                  <a:pt x="35" y="17"/>
                </a:cubicBezTo>
                <a:cubicBezTo>
                  <a:pt x="35" y="17"/>
                  <a:pt x="35" y="17"/>
                  <a:pt x="35" y="17"/>
                </a:cubicBezTo>
                <a:cubicBezTo>
                  <a:pt x="37" y="14"/>
                  <a:pt x="37" y="14"/>
                  <a:pt x="37" y="14"/>
                </a:cubicBezTo>
                <a:cubicBezTo>
                  <a:pt x="37" y="14"/>
                  <a:pt x="37" y="14"/>
                  <a:pt x="37" y="14"/>
                </a:cubicBezTo>
                <a:cubicBezTo>
                  <a:pt x="38" y="14"/>
                  <a:pt x="38" y="14"/>
                  <a:pt x="38" y="14"/>
                </a:cubicBezTo>
                <a:cubicBezTo>
                  <a:pt x="38" y="14"/>
                  <a:pt x="39" y="14"/>
                  <a:pt x="40" y="14"/>
                </a:cubicBezTo>
                <a:cubicBezTo>
                  <a:pt x="40" y="13"/>
                  <a:pt x="40" y="13"/>
                  <a:pt x="40" y="13"/>
                </a:cubicBezTo>
                <a:cubicBezTo>
                  <a:pt x="40" y="13"/>
                  <a:pt x="40" y="13"/>
                  <a:pt x="40" y="13"/>
                </a:cubicBezTo>
                <a:cubicBezTo>
                  <a:pt x="43" y="13"/>
                  <a:pt x="43" y="13"/>
                  <a:pt x="43" y="13"/>
                </a:cubicBezTo>
                <a:cubicBezTo>
                  <a:pt x="43" y="13"/>
                  <a:pt x="43" y="13"/>
                  <a:pt x="43" y="13"/>
                </a:cubicBezTo>
                <a:cubicBezTo>
                  <a:pt x="43" y="14"/>
                  <a:pt x="43" y="14"/>
                  <a:pt x="43" y="14"/>
                </a:cubicBezTo>
                <a:cubicBezTo>
                  <a:pt x="44" y="14"/>
                  <a:pt x="45" y="14"/>
                  <a:pt x="45" y="15"/>
                </a:cubicBezTo>
                <a:cubicBezTo>
                  <a:pt x="46" y="14"/>
                  <a:pt x="46" y="14"/>
                  <a:pt x="46" y="14"/>
                </a:cubicBezTo>
                <a:cubicBezTo>
                  <a:pt x="46" y="14"/>
                  <a:pt x="46" y="14"/>
                  <a:pt x="46" y="14"/>
                </a:cubicBezTo>
                <a:cubicBezTo>
                  <a:pt x="48" y="17"/>
                  <a:pt x="48" y="17"/>
                  <a:pt x="48" y="17"/>
                </a:cubicBezTo>
                <a:cubicBezTo>
                  <a:pt x="48" y="17"/>
                  <a:pt x="48" y="17"/>
                  <a:pt x="48" y="17"/>
                </a:cubicBezTo>
                <a:cubicBezTo>
                  <a:pt x="48" y="18"/>
                  <a:pt x="48" y="18"/>
                  <a:pt x="48" y="18"/>
                </a:cubicBezTo>
                <a:cubicBezTo>
                  <a:pt x="48" y="18"/>
                  <a:pt x="48" y="19"/>
                  <a:pt x="48" y="20"/>
                </a:cubicBezTo>
                <a:cubicBezTo>
                  <a:pt x="49" y="20"/>
                  <a:pt x="49" y="20"/>
                  <a:pt x="49" y="20"/>
                </a:cubicBezTo>
                <a:cubicBezTo>
                  <a:pt x="49" y="20"/>
                  <a:pt x="49" y="20"/>
                  <a:pt x="49" y="20"/>
                </a:cubicBezTo>
                <a:close/>
                <a:moveTo>
                  <a:pt x="41" y="16"/>
                </a:moveTo>
                <a:cubicBezTo>
                  <a:pt x="39" y="16"/>
                  <a:pt x="37" y="18"/>
                  <a:pt x="37" y="20"/>
                </a:cubicBezTo>
                <a:cubicBezTo>
                  <a:pt x="37" y="22"/>
                  <a:pt x="39" y="24"/>
                  <a:pt x="41" y="24"/>
                </a:cubicBezTo>
                <a:cubicBezTo>
                  <a:pt x="44" y="24"/>
                  <a:pt x="46" y="22"/>
                  <a:pt x="46" y="20"/>
                </a:cubicBezTo>
                <a:cubicBezTo>
                  <a:pt x="46" y="18"/>
                  <a:pt x="44" y="16"/>
                  <a:pt x="41" y="16"/>
                </a:cubicBezTo>
                <a:close/>
                <a:moveTo>
                  <a:pt x="74" y="53"/>
                </a:moveTo>
                <a:cubicBezTo>
                  <a:pt x="72" y="59"/>
                  <a:pt x="72" y="59"/>
                  <a:pt x="72" y="59"/>
                </a:cubicBezTo>
                <a:cubicBezTo>
                  <a:pt x="72" y="59"/>
                  <a:pt x="72" y="59"/>
                  <a:pt x="72" y="59"/>
                </a:cubicBezTo>
                <a:cubicBezTo>
                  <a:pt x="70" y="59"/>
                  <a:pt x="70" y="59"/>
                  <a:pt x="70" y="59"/>
                </a:cubicBezTo>
                <a:cubicBezTo>
                  <a:pt x="70" y="60"/>
                  <a:pt x="69" y="61"/>
                  <a:pt x="68" y="62"/>
                </a:cubicBezTo>
                <a:cubicBezTo>
                  <a:pt x="68" y="63"/>
                  <a:pt x="68" y="63"/>
                  <a:pt x="68" y="63"/>
                </a:cubicBezTo>
                <a:cubicBezTo>
                  <a:pt x="68" y="64"/>
                  <a:pt x="68" y="64"/>
                  <a:pt x="68" y="64"/>
                </a:cubicBezTo>
                <a:cubicBezTo>
                  <a:pt x="62" y="67"/>
                  <a:pt x="62" y="67"/>
                  <a:pt x="62" y="67"/>
                </a:cubicBezTo>
                <a:cubicBezTo>
                  <a:pt x="62" y="67"/>
                  <a:pt x="62" y="67"/>
                  <a:pt x="61" y="66"/>
                </a:cubicBezTo>
                <a:cubicBezTo>
                  <a:pt x="61" y="65"/>
                  <a:pt x="61" y="65"/>
                  <a:pt x="61" y="65"/>
                </a:cubicBezTo>
                <a:cubicBezTo>
                  <a:pt x="60" y="65"/>
                  <a:pt x="60" y="65"/>
                  <a:pt x="59" y="65"/>
                </a:cubicBezTo>
                <a:cubicBezTo>
                  <a:pt x="58" y="65"/>
                  <a:pt x="58" y="65"/>
                  <a:pt x="57" y="65"/>
                </a:cubicBezTo>
                <a:cubicBezTo>
                  <a:pt x="56" y="66"/>
                  <a:pt x="56" y="66"/>
                  <a:pt x="56" y="66"/>
                </a:cubicBezTo>
                <a:cubicBezTo>
                  <a:pt x="56" y="67"/>
                  <a:pt x="56" y="67"/>
                  <a:pt x="55" y="67"/>
                </a:cubicBezTo>
                <a:cubicBezTo>
                  <a:pt x="50" y="64"/>
                  <a:pt x="50" y="64"/>
                  <a:pt x="50" y="64"/>
                </a:cubicBezTo>
                <a:cubicBezTo>
                  <a:pt x="49" y="63"/>
                  <a:pt x="49" y="63"/>
                  <a:pt x="49" y="63"/>
                </a:cubicBezTo>
                <a:cubicBezTo>
                  <a:pt x="50" y="61"/>
                  <a:pt x="50" y="61"/>
                  <a:pt x="50" y="61"/>
                </a:cubicBezTo>
                <a:cubicBezTo>
                  <a:pt x="49" y="61"/>
                  <a:pt x="48" y="59"/>
                  <a:pt x="48" y="58"/>
                </a:cubicBezTo>
                <a:cubicBezTo>
                  <a:pt x="46" y="59"/>
                  <a:pt x="46" y="59"/>
                  <a:pt x="46" y="59"/>
                </a:cubicBezTo>
                <a:cubicBezTo>
                  <a:pt x="46" y="59"/>
                  <a:pt x="46" y="59"/>
                  <a:pt x="46" y="58"/>
                </a:cubicBezTo>
                <a:cubicBezTo>
                  <a:pt x="44" y="52"/>
                  <a:pt x="44" y="52"/>
                  <a:pt x="44" y="52"/>
                </a:cubicBezTo>
                <a:cubicBezTo>
                  <a:pt x="44" y="52"/>
                  <a:pt x="44" y="51"/>
                  <a:pt x="45" y="51"/>
                </a:cubicBezTo>
                <a:cubicBezTo>
                  <a:pt x="46" y="51"/>
                  <a:pt x="46" y="51"/>
                  <a:pt x="46" y="51"/>
                </a:cubicBezTo>
                <a:cubicBezTo>
                  <a:pt x="46" y="50"/>
                  <a:pt x="47" y="48"/>
                  <a:pt x="47" y="47"/>
                </a:cubicBezTo>
                <a:cubicBezTo>
                  <a:pt x="46" y="46"/>
                  <a:pt x="46" y="46"/>
                  <a:pt x="46" y="46"/>
                </a:cubicBezTo>
                <a:cubicBezTo>
                  <a:pt x="46" y="46"/>
                  <a:pt x="46" y="46"/>
                  <a:pt x="46" y="45"/>
                </a:cubicBezTo>
                <a:cubicBezTo>
                  <a:pt x="50" y="40"/>
                  <a:pt x="50" y="40"/>
                  <a:pt x="50" y="40"/>
                </a:cubicBezTo>
                <a:cubicBezTo>
                  <a:pt x="50" y="40"/>
                  <a:pt x="50" y="40"/>
                  <a:pt x="51" y="40"/>
                </a:cubicBezTo>
                <a:cubicBezTo>
                  <a:pt x="52" y="41"/>
                  <a:pt x="52" y="41"/>
                  <a:pt x="52" y="41"/>
                </a:cubicBezTo>
                <a:cubicBezTo>
                  <a:pt x="53" y="41"/>
                  <a:pt x="54" y="40"/>
                  <a:pt x="55" y="40"/>
                </a:cubicBezTo>
                <a:cubicBezTo>
                  <a:pt x="55" y="38"/>
                  <a:pt x="55" y="38"/>
                  <a:pt x="55" y="38"/>
                </a:cubicBezTo>
                <a:cubicBezTo>
                  <a:pt x="55" y="38"/>
                  <a:pt x="56" y="38"/>
                  <a:pt x="56" y="38"/>
                </a:cubicBezTo>
                <a:cubicBezTo>
                  <a:pt x="62" y="38"/>
                  <a:pt x="62" y="38"/>
                  <a:pt x="62" y="38"/>
                </a:cubicBezTo>
                <a:cubicBezTo>
                  <a:pt x="63" y="38"/>
                  <a:pt x="63" y="38"/>
                  <a:pt x="63" y="38"/>
                </a:cubicBezTo>
                <a:cubicBezTo>
                  <a:pt x="63" y="40"/>
                  <a:pt x="63" y="40"/>
                  <a:pt x="63" y="40"/>
                </a:cubicBezTo>
                <a:cubicBezTo>
                  <a:pt x="64" y="40"/>
                  <a:pt x="66" y="41"/>
                  <a:pt x="67" y="42"/>
                </a:cubicBezTo>
                <a:cubicBezTo>
                  <a:pt x="68" y="41"/>
                  <a:pt x="68" y="41"/>
                  <a:pt x="68" y="41"/>
                </a:cubicBezTo>
                <a:cubicBezTo>
                  <a:pt x="69" y="41"/>
                  <a:pt x="69" y="41"/>
                  <a:pt x="69" y="41"/>
                </a:cubicBezTo>
                <a:cubicBezTo>
                  <a:pt x="73" y="46"/>
                  <a:pt x="73" y="46"/>
                  <a:pt x="73" y="46"/>
                </a:cubicBezTo>
                <a:cubicBezTo>
                  <a:pt x="73" y="46"/>
                  <a:pt x="73" y="47"/>
                  <a:pt x="73" y="47"/>
                </a:cubicBezTo>
                <a:cubicBezTo>
                  <a:pt x="71" y="48"/>
                  <a:pt x="71" y="48"/>
                  <a:pt x="71" y="48"/>
                </a:cubicBezTo>
                <a:cubicBezTo>
                  <a:pt x="72" y="49"/>
                  <a:pt x="72" y="50"/>
                  <a:pt x="72" y="52"/>
                </a:cubicBezTo>
                <a:cubicBezTo>
                  <a:pt x="74" y="52"/>
                  <a:pt x="74" y="52"/>
                  <a:pt x="74" y="52"/>
                </a:cubicBezTo>
                <a:cubicBezTo>
                  <a:pt x="74" y="52"/>
                  <a:pt x="74" y="52"/>
                  <a:pt x="74" y="53"/>
                </a:cubicBezTo>
                <a:close/>
                <a:moveTo>
                  <a:pt x="59" y="44"/>
                </a:moveTo>
                <a:cubicBezTo>
                  <a:pt x="55" y="44"/>
                  <a:pt x="51" y="48"/>
                  <a:pt x="51" y="52"/>
                </a:cubicBezTo>
                <a:cubicBezTo>
                  <a:pt x="51" y="57"/>
                  <a:pt x="55" y="60"/>
                  <a:pt x="59" y="60"/>
                </a:cubicBezTo>
                <a:cubicBezTo>
                  <a:pt x="64" y="60"/>
                  <a:pt x="67" y="57"/>
                  <a:pt x="67" y="52"/>
                </a:cubicBezTo>
                <a:cubicBezTo>
                  <a:pt x="67" y="48"/>
                  <a:pt x="64" y="44"/>
                  <a:pt x="59" y="44"/>
                </a:cubicBezTo>
                <a:close/>
                <a:moveTo>
                  <a:pt x="53" y="82"/>
                </a:moveTo>
                <a:cubicBezTo>
                  <a:pt x="50" y="93"/>
                  <a:pt x="50" y="93"/>
                  <a:pt x="50" y="93"/>
                </a:cubicBezTo>
                <a:cubicBezTo>
                  <a:pt x="50" y="93"/>
                  <a:pt x="49" y="93"/>
                  <a:pt x="49" y="93"/>
                </a:cubicBezTo>
                <a:cubicBezTo>
                  <a:pt x="46" y="93"/>
                  <a:pt x="46" y="93"/>
                  <a:pt x="46" y="93"/>
                </a:cubicBezTo>
                <a:cubicBezTo>
                  <a:pt x="45" y="95"/>
                  <a:pt x="43" y="96"/>
                  <a:pt x="42" y="98"/>
                </a:cubicBezTo>
                <a:cubicBezTo>
                  <a:pt x="43" y="100"/>
                  <a:pt x="43" y="100"/>
                  <a:pt x="43" y="100"/>
                </a:cubicBezTo>
                <a:cubicBezTo>
                  <a:pt x="43" y="101"/>
                  <a:pt x="43" y="101"/>
                  <a:pt x="42" y="102"/>
                </a:cubicBezTo>
                <a:cubicBezTo>
                  <a:pt x="32" y="106"/>
                  <a:pt x="32" y="106"/>
                  <a:pt x="32" y="106"/>
                </a:cubicBezTo>
                <a:cubicBezTo>
                  <a:pt x="31" y="107"/>
                  <a:pt x="31" y="106"/>
                  <a:pt x="31" y="106"/>
                </a:cubicBezTo>
                <a:cubicBezTo>
                  <a:pt x="29" y="103"/>
                  <a:pt x="29" y="103"/>
                  <a:pt x="29" y="103"/>
                </a:cubicBezTo>
                <a:cubicBezTo>
                  <a:pt x="28" y="103"/>
                  <a:pt x="28" y="103"/>
                  <a:pt x="27" y="103"/>
                </a:cubicBezTo>
                <a:cubicBezTo>
                  <a:pt x="25" y="103"/>
                  <a:pt x="24" y="103"/>
                  <a:pt x="22" y="103"/>
                </a:cubicBezTo>
                <a:cubicBezTo>
                  <a:pt x="21" y="106"/>
                  <a:pt x="21" y="106"/>
                  <a:pt x="21" y="106"/>
                </a:cubicBezTo>
                <a:cubicBezTo>
                  <a:pt x="21" y="106"/>
                  <a:pt x="20" y="106"/>
                  <a:pt x="20" y="106"/>
                </a:cubicBezTo>
                <a:cubicBezTo>
                  <a:pt x="10" y="101"/>
                  <a:pt x="10" y="101"/>
                  <a:pt x="10" y="101"/>
                </a:cubicBezTo>
                <a:cubicBezTo>
                  <a:pt x="9" y="101"/>
                  <a:pt x="9" y="100"/>
                  <a:pt x="9" y="100"/>
                </a:cubicBezTo>
                <a:cubicBezTo>
                  <a:pt x="11" y="97"/>
                  <a:pt x="11" y="97"/>
                  <a:pt x="11" y="97"/>
                </a:cubicBezTo>
                <a:cubicBezTo>
                  <a:pt x="9" y="95"/>
                  <a:pt x="7" y="93"/>
                  <a:pt x="6" y="91"/>
                </a:cubicBezTo>
                <a:cubicBezTo>
                  <a:pt x="4" y="92"/>
                  <a:pt x="4" y="92"/>
                  <a:pt x="4" y="92"/>
                </a:cubicBezTo>
                <a:cubicBezTo>
                  <a:pt x="3" y="92"/>
                  <a:pt x="3" y="92"/>
                  <a:pt x="2" y="91"/>
                </a:cubicBezTo>
                <a:cubicBezTo>
                  <a:pt x="0" y="80"/>
                  <a:pt x="0" y="80"/>
                  <a:pt x="0" y="80"/>
                </a:cubicBezTo>
                <a:cubicBezTo>
                  <a:pt x="0" y="80"/>
                  <a:pt x="0" y="79"/>
                  <a:pt x="1" y="79"/>
                </a:cubicBezTo>
                <a:cubicBezTo>
                  <a:pt x="4" y="78"/>
                  <a:pt x="4" y="78"/>
                  <a:pt x="4" y="78"/>
                </a:cubicBezTo>
                <a:cubicBezTo>
                  <a:pt x="4" y="76"/>
                  <a:pt x="4" y="74"/>
                  <a:pt x="5" y="72"/>
                </a:cubicBezTo>
                <a:cubicBezTo>
                  <a:pt x="3" y="70"/>
                  <a:pt x="3" y="70"/>
                  <a:pt x="3" y="70"/>
                </a:cubicBezTo>
                <a:cubicBezTo>
                  <a:pt x="3" y="69"/>
                  <a:pt x="3" y="69"/>
                  <a:pt x="3" y="69"/>
                </a:cubicBezTo>
                <a:cubicBezTo>
                  <a:pt x="10" y="60"/>
                  <a:pt x="10" y="60"/>
                  <a:pt x="10" y="60"/>
                </a:cubicBezTo>
                <a:cubicBezTo>
                  <a:pt x="10" y="59"/>
                  <a:pt x="11" y="59"/>
                  <a:pt x="11" y="59"/>
                </a:cubicBezTo>
                <a:cubicBezTo>
                  <a:pt x="14" y="61"/>
                  <a:pt x="14" y="61"/>
                  <a:pt x="14" y="61"/>
                </a:cubicBezTo>
                <a:cubicBezTo>
                  <a:pt x="16" y="60"/>
                  <a:pt x="18" y="59"/>
                  <a:pt x="20" y="58"/>
                </a:cubicBezTo>
                <a:cubicBezTo>
                  <a:pt x="20" y="55"/>
                  <a:pt x="20" y="55"/>
                  <a:pt x="20" y="55"/>
                </a:cubicBezTo>
                <a:cubicBezTo>
                  <a:pt x="20" y="55"/>
                  <a:pt x="20" y="55"/>
                  <a:pt x="21" y="55"/>
                </a:cubicBezTo>
                <a:cubicBezTo>
                  <a:pt x="32" y="55"/>
                  <a:pt x="32" y="55"/>
                  <a:pt x="32" y="55"/>
                </a:cubicBezTo>
                <a:cubicBezTo>
                  <a:pt x="33" y="55"/>
                  <a:pt x="33" y="55"/>
                  <a:pt x="33" y="55"/>
                </a:cubicBezTo>
                <a:cubicBezTo>
                  <a:pt x="33" y="58"/>
                  <a:pt x="33" y="58"/>
                  <a:pt x="33" y="58"/>
                </a:cubicBezTo>
                <a:cubicBezTo>
                  <a:pt x="36" y="59"/>
                  <a:pt x="38" y="60"/>
                  <a:pt x="41" y="62"/>
                </a:cubicBezTo>
                <a:cubicBezTo>
                  <a:pt x="43" y="60"/>
                  <a:pt x="43" y="60"/>
                  <a:pt x="43" y="60"/>
                </a:cubicBezTo>
                <a:cubicBezTo>
                  <a:pt x="43" y="60"/>
                  <a:pt x="44" y="60"/>
                  <a:pt x="44" y="61"/>
                </a:cubicBezTo>
                <a:cubicBezTo>
                  <a:pt x="51" y="70"/>
                  <a:pt x="51" y="70"/>
                  <a:pt x="51" y="70"/>
                </a:cubicBezTo>
                <a:cubicBezTo>
                  <a:pt x="51" y="70"/>
                  <a:pt x="51" y="71"/>
                  <a:pt x="51" y="71"/>
                </a:cubicBezTo>
                <a:cubicBezTo>
                  <a:pt x="48" y="73"/>
                  <a:pt x="48" y="73"/>
                  <a:pt x="48" y="73"/>
                </a:cubicBezTo>
                <a:cubicBezTo>
                  <a:pt x="49" y="75"/>
                  <a:pt x="50" y="77"/>
                  <a:pt x="50" y="80"/>
                </a:cubicBezTo>
                <a:cubicBezTo>
                  <a:pt x="52" y="80"/>
                  <a:pt x="52" y="80"/>
                  <a:pt x="52" y="80"/>
                </a:cubicBezTo>
                <a:cubicBezTo>
                  <a:pt x="53" y="81"/>
                  <a:pt x="53" y="81"/>
                  <a:pt x="53" y="82"/>
                </a:cubicBezTo>
                <a:close/>
                <a:moveTo>
                  <a:pt x="27" y="66"/>
                </a:moveTo>
                <a:cubicBezTo>
                  <a:pt x="18" y="66"/>
                  <a:pt x="12" y="72"/>
                  <a:pt x="12" y="80"/>
                </a:cubicBezTo>
                <a:cubicBezTo>
                  <a:pt x="12" y="88"/>
                  <a:pt x="18" y="95"/>
                  <a:pt x="27" y="95"/>
                </a:cubicBezTo>
                <a:cubicBezTo>
                  <a:pt x="35" y="95"/>
                  <a:pt x="41" y="88"/>
                  <a:pt x="41" y="80"/>
                </a:cubicBezTo>
                <a:cubicBezTo>
                  <a:pt x="41" y="72"/>
                  <a:pt x="35" y="66"/>
                  <a:pt x="27" y="66"/>
                </a:cubicBezTo>
                <a:close/>
                <a:moveTo>
                  <a:pt x="27" y="74"/>
                </a:moveTo>
                <a:cubicBezTo>
                  <a:pt x="23" y="74"/>
                  <a:pt x="20" y="77"/>
                  <a:pt x="20" y="80"/>
                </a:cubicBezTo>
                <a:cubicBezTo>
                  <a:pt x="20" y="84"/>
                  <a:pt x="23" y="87"/>
                  <a:pt x="27" y="87"/>
                </a:cubicBezTo>
                <a:cubicBezTo>
                  <a:pt x="30" y="87"/>
                  <a:pt x="33" y="84"/>
                  <a:pt x="33" y="80"/>
                </a:cubicBezTo>
                <a:cubicBezTo>
                  <a:pt x="33" y="77"/>
                  <a:pt x="30" y="74"/>
                  <a:pt x="27"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24"/>
          <p:cNvSpPr>
            <a:spLocks/>
          </p:cNvSpPr>
          <p:nvPr/>
        </p:nvSpPr>
        <p:spPr bwMode="black">
          <a:xfrm>
            <a:off x="10898757" y="1460202"/>
            <a:ext cx="872858" cy="654473"/>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gradFill>
                <a:gsLst>
                  <a:gs pos="0">
                    <a:srgbClr val="0072C6">
                      <a:lumMod val="5000"/>
                      <a:lumOff val="95000"/>
                    </a:srgbClr>
                  </a:gs>
                  <a:gs pos="100000">
                    <a:srgbClr val="FFFFFF"/>
                  </a:gs>
                </a:gsLst>
                <a:lin ang="5400000" scaled="1"/>
              </a:gradFill>
            </a:endParaRPr>
          </a:p>
        </p:txBody>
      </p:sp>
      <p:pic>
        <p:nvPicPr>
          <p:cNvPr id="10" name="Picture 9"/>
          <p:cNvPicPr>
            <a:picLocks noChangeAspect="1"/>
          </p:cNvPicPr>
          <p:nvPr/>
        </p:nvPicPr>
        <p:blipFill>
          <a:blip r:embed="rId3"/>
          <a:stretch>
            <a:fillRect/>
          </a:stretch>
        </p:blipFill>
        <p:spPr>
          <a:xfrm>
            <a:off x="431248" y="1205846"/>
            <a:ext cx="1322493" cy="676206"/>
          </a:xfrm>
          <a:prstGeom prst="rect">
            <a:avLst/>
          </a:prstGeom>
        </p:spPr>
      </p:pic>
    </p:spTree>
    <p:extLst>
      <p:ext uri="{BB962C8B-B14F-4D97-AF65-F5344CB8AC3E}">
        <p14:creationId xmlns:p14="http://schemas.microsoft.com/office/powerpoint/2010/main" val="171930083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6" grpId="0" animBg="1"/>
    </p:bldLst>
  </p:timing>
</p:sld>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openxmlformats.org/package/2006/metadata/core-properties"/>
    <ds:schemaRef ds:uri="http://purl.org/dc/terms/"/>
    <ds:schemaRef ds:uri="http://schemas.microsoft.com/office/2006/metadata/properties"/>
    <ds:schemaRef ds:uri="http://schemas.microsoft.com/office/infopath/2007/PartnerControls"/>
    <ds:schemaRef ds:uri="http://schemas.microsoft.com/office/2006/documentManagement/types"/>
    <ds:schemaRef ds:uri="2295e2e7-0eeb-498e-8716-217bb2ee6ee3"/>
    <ds:schemaRef ds:uri="8b529f77-48ab-4581-b468-93f09345b8a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26770</TotalTime>
  <Words>6981</Words>
  <Application>Microsoft Office PowerPoint</Application>
  <PresentationFormat>Custom</PresentationFormat>
  <Paragraphs>656</Paragraphs>
  <Slides>27</Slides>
  <Notes>25</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27</vt:i4>
      </vt:variant>
    </vt:vector>
  </HeadingPairs>
  <TitlesOfParts>
    <vt:vector size="44" baseType="lpstr">
      <vt:lpstr>Arial</vt:lpstr>
      <vt:lpstr>Calibri</vt:lpstr>
      <vt:lpstr>Calibri Light</vt:lpstr>
      <vt:lpstr>Consolas</vt:lpstr>
      <vt:lpstr>League Spartan</vt:lpstr>
      <vt:lpstr>Segoe Pro Light</vt:lpstr>
      <vt:lpstr>Segoe UI</vt:lpstr>
      <vt:lpstr>Segoe UI Light</vt:lpstr>
      <vt:lpstr>Segoe UI Semibold</vt:lpstr>
      <vt:lpstr>Wingdings</vt:lpstr>
      <vt:lpstr>MSVID_Product_Brand_template_16-9_WHITE_Cyan-accent</vt:lpstr>
      <vt:lpstr>1_MSVID_Product_Brand_template_16-9_WHITE_Cyan-accent</vt:lpstr>
      <vt:lpstr>2_MSVID_Product_Brand_template_16-9_WHITE_Cyan-accent</vt:lpstr>
      <vt:lpstr>MSVID_Dark_Cyan_16x9_2012-08-18</vt:lpstr>
      <vt:lpstr>2_Azure Medium</vt:lpstr>
      <vt:lpstr>Metro_Template_Light_16x9</vt:lpstr>
      <vt:lpstr>Office Theme</vt:lpstr>
      <vt:lpstr>PowerPoint Presentation</vt:lpstr>
      <vt:lpstr>PowerPoint Presentation</vt:lpstr>
      <vt:lpstr>PowerPoint Presentation</vt:lpstr>
      <vt:lpstr>Agenda</vt:lpstr>
      <vt:lpstr>PowerPoint Presentation</vt:lpstr>
      <vt:lpstr>TIP #1 – Trying to annoy Tord: PowerShell! </vt:lpstr>
      <vt:lpstr>TIP #2 – What RosettaNet, ESB, UDDI have in common?</vt:lpstr>
      <vt:lpstr>PowerPoint Presentation</vt:lpstr>
      <vt:lpstr>PowerPoint Presentation</vt:lpstr>
      <vt:lpstr>TIP #5 – Take control of your environment: Tracking Data </vt:lpstr>
      <vt:lpstr>TIP #6 – The local messaging archive folder</vt:lpstr>
      <vt:lpstr>For…  Developers</vt:lpstr>
      <vt:lpstr>TIP #7 – Debatching messages</vt:lpstr>
      <vt:lpstr>TIP #8 – Validate XML Messages or converting Flat Files</vt:lpstr>
      <vt:lpstr>TIP #9 – Request-Response CBR with LOB operations</vt:lpstr>
      <vt:lpstr>TIP #10 – Using BRE to help you implementing CBR</vt:lpstr>
      <vt:lpstr>TIP #11 – Creating Custom Functoids</vt:lpstr>
      <vt:lpstr>TIP #12 – Debugging orchestrations inside Visual Studio</vt:lpstr>
      <vt:lpstr>Director's cut… </vt:lpstr>
      <vt:lpstr>TIP #13 – Be confident</vt:lpstr>
      <vt:lpstr>TIP #14 – Database Lookup</vt:lpstr>
      <vt:lpstr>TIP #15 – Use PowerShell to monitor your environment</vt:lpstr>
      <vt:lpstr>TIP #16 – Full Backup will only happen 1 time per day</vt:lpstr>
      <vt:lpstr>TIP #17 – RosettaNet Gotchas</vt:lpstr>
      <vt:lpstr>TIP #18 – Validating RosettaNet messages</vt:lpstr>
      <vt:lpstr>Final Tip</vt:lpstr>
      <vt:lpstr>PowerPoint Presentation</vt:lpstr>
    </vt:vector>
  </TitlesOfParts>
  <Manager>Ron Sasaki</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Sandro Pereira</cp:lastModifiedBy>
  <cp:revision>281</cp:revision>
  <cp:lastPrinted>2015-04-08T12:11:38Z</cp:lastPrinted>
  <dcterms:created xsi:type="dcterms:W3CDTF">2012-12-05T12:04:08Z</dcterms:created>
  <dcterms:modified xsi:type="dcterms:W3CDTF">2015-06-15T11:09:03Z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